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4" r:id="rId2"/>
    <p:sldId id="267" r:id="rId3"/>
    <p:sldId id="265" r:id="rId4"/>
    <p:sldId id="257" r:id="rId5"/>
    <p:sldId id="269" r:id="rId6"/>
    <p:sldId id="266" r:id="rId7"/>
    <p:sldId id="268" r:id="rId8"/>
    <p:sldId id="2673" r:id="rId9"/>
    <p:sldId id="2666" r:id="rId10"/>
    <p:sldId id="2665" r:id="rId11"/>
    <p:sldId id="2675" r:id="rId12"/>
    <p:sldId id="2676" r:id="rId13"/>
    <p:sldId id="2677" r:id="rId14"/>
    <p:sldId id="2678" r:id="rId15"/>
    <p:sldId id="2679" r:id="rId16"/>
    <p:sldId id="2680" r:id="rId17"/>
    <p:sldId id="2681" r:id="rId18"/>
    <p:sldId id="289" r:id="rId19"/>
    <p:sldId id="290" r:id="rId20"/>
    <p:sldId id="26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CFCDC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6"/>
    <p:restoredTop sz="94629"/>
  </p:normalViewPr>
  <p:slideViewPr>
    <p:cSldViewPr snapToGrid="0" snapToObjects="1">
      <p:cViewPr varScale="1">
        <p:scale>
          <a:sx n="93" d="100"/>
          <a:sy n="93" d="100"/>
        </p:scale>
        <p:origin x="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9D7AFE-CB7E-4D24-AD3D-700C19A97D2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29C180-031B-4B8B-A499-9DDFF9FEF832}">
      <dgm:prSet phldrT="[Testo]"/>
      <dgm:spPr>
        <a:xfrm>
          <a:off x="0" y="0"/>
          <a:ext cx="8052619" cy="792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it-IT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Article-level</a:t>
          </a:r>
          <a:endParaRPr lang="en-US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gm:t>
    </dgm:pt>
    <dgm:pt modelId="{74DCED0F-43D2-499D-8EEE-31300A1FBA79}" type="parTrans" cxnId="{DE2227AF-A97E-484C-AB8D-8477DC1BB55F}">
      <dgm:prSet/>
      <dgm:spPr/>
      <dgm:t>
        <a:bodyPr/>
        <a:lstStyle/>
        <a:p>
          <a:endParaRPr lang="en-US"/>
        </a:p>
      </dgm:t>
    </dgm:pt>
    <dgm:pt modelId="{D0D26B74-E4BC-485C-BC13-EB2F69DA3589}" type="sibTrans" cxnId="{DE2227AF-A97E-484C-AB8D-8477DC1BB55F}">
      <dgm:prSet/>
      <dgm:spPr>
        <a:xfrm>
          <a:off x="7537688" y="606753"/>
          <a:ext cx="514930" cy="514930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2D58D494-652C-4878-803E-5DA2D07726FA}">
      <dgm:prSet phldrT="[Testo]"/>
      <dgm:spPr>
        <a:xfrm>
          <a:off x="674406" y="936236"/>
          <a:ext cx="8052619" cy="792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Oeuvre-</a:t>
          </a:r>
          <a:r>
            <a:rPr lang="it-IT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level</a:t>
          </a:r>
          <a:endParaRPr lang="en-US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gm:t>
    </dgm:pt>
    <dgm:pt modelId="{7E246417-B5CD-4D77-B065-7AAA0EB42FFE}" type="parTrans" cxnId="{C7A81338-2C1B-42FC-A266-BA6218619F55}">
      <dgm:prSet/>
      <dgm:spPr/>
      <dgm:t>
        <a:bodyPr/>
        <a:lstStyle/>
        <a:p>
          <a:endParaRPr lang="en-US"/>
        </a:p>
      </dgm:t>
    </dgm:pt>
    <dgm:pt modelId="{2F2E27DF-D5DA-4FD3-A1E8-F2CC5ED8AE08}" type="sibTrans" cxnId="{C7A81338-2C1B-42FC-A266-BA6218619F55}">
      <dgm:prSet/>
      <dgm:spPr>
        <a:xfrm>
          <a:off x="8212095" y="1542990"/>
          <a:ext cx="514930" cy="514930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3367362"/>
            <a:satOff val="-31116"/>
            <a:lumOff val="-3508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3367362"/>
              <a:satOff val="-31116"/>
              <a:lumOff val="-3508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FDE1C382-3EB3-4184-A56E-4E321B6611D6}">
      <dgm:prSet phldrT="[Testo]"/>
      <dgm:spPr>
        <a:xfrm>
          <a:off x="1338747" y="1872473"/>
          <a:ext cx="8052619" cy="792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it-IT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Mention-based</a:t>
          </a:r>
          <a:endParaRPr lang="it-IT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gm:t>
    </dgm:pt>
    <dgm:pt modelId="{D6BA1CD6-1C98-4778-BC11-6D728681856B}" type="parTrans" cxnId="{FDC021FD-0414-4C77-BB5A-5AC3B4C33378}">
      <dgm:prSet/>
      <dgm:spPr/>
      <dgm:t>
        <a:bodyPr/>
        <a:lstStyle/>
        <a:p>
          <a:endParaRPr lang="en-US"/>
        </a:p>
      </dgm:t>
    </dgm:pt>
    <dgm:pt modelId="{6E75245E-BAD5-4686-839B-96DA25F2AFFF}" type="sibTrans" cxnId="{FDC021FD-0414-4C77-BB5A-5AC3B4C33378}">
      <dgm:prSet/>
      <dgm:spPr>
        <a:xfrm>
          <a:off x="8876436" y="2479227"/>
          <a:ext cx="514930" cy="514930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6734724"/>
            <a:satOff val="-62232"/>
            <a:lumOff val="-7015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6734724"/>
              <a:satOff val="-62232"/>
              <a:lumOff val="-7015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EC646134-6A15-45F7-AC2A-93F1DCFD6FE4}">
      <dgm:prSet phldrT="[Testo]"/>
      <dgm:spPr>
        <a:xfrm>
          <a:off x="2013154" y="2808710"/>
          <a:ext cx="8052619" cy="792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/>
        <a:lstStyle/>
        <a:p>
          <a:pPr>
            <a:buNone/>
          </a:pPr>
          <a:r>
            <a:rPr lang="it-IT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Co-</a:t>
          </a:r>
          <a:r>
            <a:rPr lang="it-IT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mention</a:t>
          </a:r>
          <a:r>
            <a:rPr lang="it-IT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-</a:t>
          </a:r>
          <a:r>
            <a:rPr lang="it-IT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based</a:t>
          </a:r>
          <a:endParaRPr lang="it-IT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gm:t>
    </dgm:pt>
    <dgm:pt modelId="{E66B5F0E-9E1A-47D9-9D1D-A4CFFE04EE30}" type="parTrans" cxnId="{B0C87D91-3879-42A2-AA57-28B182693251}">
      <dgm:prSet/>
      <dgm:spPr/>
      <dgm:t>
        <a:bodyPr/>
        <a:lstStyle/>
        <a:p>
          <a:endParaRPr lang="en-US"/>
        </a:p>
      </dgm:t>
    </dgm:pt>
    <dgm:pt modelId="{E4C400A1-83BA-4EA8-A481-55E78449D377}" type="sibTrans" cxnId="{B0C87D91-3879-42A2-AA57-28B182693251}">
      <dgm:prSet/>
      <dgm:spPr/>
      <dgm:t>
        <a:bodyPr/>
        <a:lstStyle/>
        <a:p>
          <a:endParaRPr lang="en-US"/>
        </a:p>
      </dgm:t>
    </dgm:pt>
    <dgm:pt modelId="{CA0DACA4-732A-4C47-82F0-059230AE69A7}" type="pres">
      <dgm:prSet presAssocID="{459D7AFE-CB7E-4D24-AD3D-700C19A97D2D}" presName="outerComposite" presStyleCnt="0">
        <dgm:presLayoutVars>
          <dgm:chMax val="5"/>
          <dgm:dir/>
          <dgm:resizeHandles val="exact"/>
        </dgm:presLayoutVars>
      </dgm:prSet>
      <dgm:spPr/>
    </dgm:pt>
    <dgm:pt modelId="{016CC274-E38E-4558-A8DB-06FED769AB03}" type="pres">
      <dgm:prSet presAssocID="{459D7AFE-CB7E-4D24-AD3D-700C19A97D2D}" presName="dummyMaxCanvas" presStyleCnt="0">
        <dgm:presLayoutVars/>
      </dgm:prSet>
      <dgm:spPr/>
    </dgm:pt>
    <dgm:pt modelId="{311317D7-4337-41CD-851E-38F8AAD77F64}" type="pres">
      <dgm:prSet presAssocID="{459D7AFE-CB7E-4D24-AD3D-700C19A97D2D}" presName="FourNodes_1" presStyleLbl="node1" presStyleIdx="0" presStyleCnt="4">
        <dgm:presLayoutVars>
          <dgm:bulletEnabled val="1"/>
        </dgm:presLayoutVars>
      </dgm:prSet>
      <dgm:spPr/>
    </dgm:pt>
    <dgm:pt modelId="{5B17B093-A2DC-46AA-A447-F2B78987C16C}" type="pres">
      <dgm:prSet presAssocID="{459D7AFE-CB7E-4D24-AD3D-700C19A97D2D}" presName="FourNodes_2" presStyleLbl="node1" presStyleIdx="1" presStyleCnt="4">
        <dgm:presLayoutVars>
          <dgm:bulletEnabled val="1"/>
        </dgm:presLayoutVars>
      </dgm:prSet>
      <dgm:spPr/>
    </dgm:pt>
    <dgm:pt modelId="{BA02E3B3-AAE0-4B5E-9DE4-F6712B1873D8}" type="pres">
      <dgm:prSet presAssocID="{459D7AFE-CB7E-4D24-AD3D-700C19A97D2D}" presName="FourNodes_3" presStyleLbl="node1" presStyleIdx="2" presStyleCnt="4">
        <dgm:presLayoutVars>
          <dgm:bulletEnabled val="1"/>
        </dgm:presLayoutVars>
      </dgm:prSet>
      <dgm:spPr/>
    </dgm:pt>
    <dgm:pt modelId="{EE3ED133-1165-4832-91D3-B513947E2212}" type="pres">
      <dgm:prSet presAssocID="{459D7AFE-CB7E-4D24-AD3D-700C19A97D2D}" presName="FourNodes_4" presStyleLbl="node1" presStyleIdx="3" presStyleCnt="4">
        <dgm:presLayoutVars>
          <dgm:bulletEnabled val="1"/>
        </dgm:presLayoutVars>
      </dgm:prSet>
      <dgm:spPr/>
    </dgm:pt>
    <dgm:pt modelId="{63A8034B-FFC2-4874-B06B-C006F6F35E38}" type="pres">
      <dgm:prSet presAssocID="{459D7AFE-CB7E-4D24-AD3D-700C19A97D2D}" presName="FourConn_1-2" presStyleLbl="fgAccFollowNode1" presStyleIdx="0" presStyleCnt="3">
        <dgm:presLayoutVars>
          <dgm:bulletEnabled val="1"/>
        </dgm:presLayoutVars>
      </dgm:prSet>
      <dgm:spPr/>
    </dgm:pt>
    <dgm:pt modelId="{CB9A52C6-6128-4627-868B-10856BE92EB8}" type="pres">
      <dgm:prSet presAssocID="{459D7AFE-CB7E-4D24-AD3D-700C19A97D2D}" presName="FourConn_2-3" presStyleLbl="fgAccFollowNode1" presStyleIdx="1" presStyleCnt="3">
        <dgm:presLayoutVars>
          <dgm:bulletEnabled val="1"/>
        </dgm:presLayoutVars>
      </dgm:prSet>
      <dgm:spPr/>
    </dgm:pt>
    <dgm:pt modelId="{AC57B596-8F46-49C9-A807-CE9A93F30772}" type="pres">
      <dgm:prSet presAssocID="{459D7AFE-CB7E-4D24-AD3D-700C19A97D2D}" presName="FourConn_3-4" presStyleLbl="fgAccFollowNode1" presStyleIdx="2" presStyleCnt="3">
        <dgm:presLayoutVars>
          <dgm:bulletEnabled val="1"/>
        </dgm:presLayoutVars>
      </dgm:prSet>
      <dgm:spPr/>
    </dgm:pt>
    <dgm:pt modelId="{1DAF2FFA-E659-41BD-AC27-0524800E06A2}" type="pres">
      <dgm:prSet presAssocID="{459D7AFE-CB7E-4D24-AD3D-700C19A97D2D}" presName="FourNodes_1_text" presStyleLbl="node1" presStyleIdx="3" presStyleCnt="4">
        <dgm:presLayoutVars>
          <dgm:bulletEnabled val="1"/>
        </dgm:presLayoutVars>
      </dgm:prSet>
      <dgm:spPr/>
    </dgm:pt>
    <dgm:pt modelId="{FFA7F350-164A-449E-B40B-C26939A6FBB5}" type="pres">
      <dgm:prSet presAssocID="{459D7AFE-CB7E-4D24-AD3D-700C19A97D2D}" presName="FourNodes_2_text" presStyleLbl="node1" presStyleIdx="3" presStyleCnt="4">
        <dgm:presLayoutVars>
          <dgm:bulletEnabled val="1"/>
        </dgm:presLayoutVars>
      </dgm:prSet>
      <dgm:spPr/>
    </dgm:pt>
    <dgm:pt modelId="{846916EF-4C99-4444-92FC-5B88C4E9A635}" type="pres">
      <dgm:prSet presAssocID="{459D7AFE-CB7E-4D24-AD3D-700C19A97D2D}" presName="FourNodes_3_text" presStyleLbl="node1" presStyleIdx="3" presStyleCnt="4">
        <dgm:presLayoutVars>
          <dgm:bulletEnabled val="1"/>
        </dgm:presLayoutVars>
      </dgm:prSet>
      <dgm:spPr/>
    </dgm:pt>
    <dgm:pt modelId="{AF65C87B-A200-468D-B4A8-F942DF775893}" type="pres">
      <dgm:prSet presAssocID="{459D7AFE-CB7E-4D24-AD3D-700C19A97D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7A81338-2C1B-42FC-A266-BA6218619F55}" srcId="{459D7AFE-CB7E-4D24-AD3D-700C19A97D2D}" destId="{2D58D494-652C-4878-803E-5DA2D07726FA}" srcOrd="1" destOrd="0" parTransId="{7E246417-B5CD-4D77-B065-7AAA0EB42FFE}" sibTransId="{2F2E27DF-D5DA-4FD3-A1E8-F2CC5ED8AE08}"/>
    <dgm:cxn modelId="{DD68E73E-240A-47DE-87B0-7C29EF0589B1}" type="presOf" srcId="{BD29C180-031B-4B8B-A499-9DDFF9FEF832}" destId="{311317D7-4337-41CD-851E-38F8AAD77F64}" srcOrd="0" destOrd="0" presId="urn:microsoft.com/office/officeart/2005/8/layout/vProcess5"/>
    <dgm:cxn modelId="{0BED396E-DC6A-4EEA-A698-E050254253EF}" type="presOf" srcId="{EC646134-6A15-45F7-AC2A-93F1DCFD6FE4}" destId="{EE3ED133-1165-4832-91D3-B513947E2212}" srcOrd="0" destOrd="0" presId="urn:microsoft.com/office/officeart/2005/8/layout/vProcess5"/>
    <dgm:cxn modelId="{316A0A76-85CB-4FF1-9F0F-839DCBBC3073}" type="presOf" srcId="{2D58D494-652C-4878-803E-5DA2D07726FA}" destId="{FFA7F350-164A-449E-B40B-C26939A6FBB5}" srcOrd="1" destOrd="0" presId="urn:microsoft.com/office/officeart/2005/8/layout/vProcess5"/>
    <dgm:cxn modelId="{CC70B37C-C175-4ED2-9490-2D281BEB5E79}" type="presOf" srcId="{459D7AFE-CB7E-4D24-AD3D-700C19A97D2D}" destId="{CA0DACA4-732A-4C47-82F0-059230AE69A7}" srcOrd="0" destOrd="0" presId="urn:microsoft.com/office/officeart/2005/8/layout/vProcess5"/>
    <dgm:cxn modelId="{B0C87D91-3879-42A2-AA57-28B182693251}" srcId="{459D7AFE-CB7E-4D24-AD3D-700C19A97D2D}" destId="{EC646134-6A15-45F7-AC2A-93F1DCFD6FE4}" srcOrd="3" destOrd="0" parTransId="{E66B5F0E-9E1A-47D9-9D1D-A4CFFE04EE30}" sibTransId="{E4C400A1-83BA-4EA8-A481-55E78449D377}"/>
    <dgm:cxn modelId="{FD69B4A4-9ECD-4574-B054-58C08CBD79E6}" type="presOf" srcId="{2F2E27DF-D5DA-4FD3-A1E8-F2CC5ED8AE08}" destId="{CB9A52C6-6128-4627-868B-10856BE92EB8}" srcOrd="0" destOrd="0" presId="urn:microsoft.com/office/officeart/2005/8/layout/vProcess5"/>
    <dgm:cxn modelId="{DE2227AF-A97E-484C-AB8D-8477DC1BB55F}" srcId="{459D7AFE-CB7E-4D24-AD3D-700C19A97D2D}" destId="{BD29C180-031B-4B8B-A499-9DDFF9FEF832}" srcOrd="0" destOrd="0" parTransId="{74DCED0F-43D2-499D-8EEE-31300A1FBA79}" sibTransId="{D0D26B74-E4BC-485C-BC13-EB2F69DA3589}"/>
    <dgm:cxn modelId="{17C980B7-B837-41F8-8928-09E8D4AD84EE}" type="presOf" srcId="{EC646134-6A15-45F7-AC2A-93F1DCFD6FE4}" destId="{AF65C87B-A200-468D-B4A8-F942DF775893}" srcOrd="1" destOrd="0" presId="urn:microsoft.com/office/officeart/2005/8/layout/vProcess5"/>
    <dgm:cxn modelId="{2BAE97BB-FCFE-4DB8-A760-0435EFBD1700}" type="presOf" srcId="{D0D26B74-E4BC-485C-BC13-EB2F69DA3589}" destId="{63A8034B-FFC2-4874-B06B-C006F6F35E38}" srcOrd="0" destOrd="0" presId="urn:microsoft.com/office/officeart/2005/8/layout/vProcess5"/>
    <dgm:cxn modelId="{07B03FBF-516C-4912-B649-9DAA6CAFF0E7}" type="presOf" srcId="{FDE1C382-3EB3-4184-A56E-4E321B6611D6}" destId="{BA02E3B3-AAE0-4B5E-9DE4-F6712B1873D8}" srcOrd="0" destOrd="0" presId="urn:microsoft.com/office/officeart/2005/8/layout/vProcess5"/>
    <dgm:cxn modelId="{DA5A31C0-71D4-4367-AED4-943837C6310C}" type="presOf" srcId="{FDE1C382-3EB3-4184-A56E-4E321B6611D6}" destId="{846916EF-4C99-4444-92FC-5B88C4E9A635}" srcOrd="1" destOrd="0" presId="urn:microsoft.com/office/officeart/2005/8/layout/vProcess5"/>
    <dgm:cxn modelId="{22118CC0-92FA-4CFF-B2B4-95FD7D1CBA56}" type="presOf" srcId="{2D58D494-652C-4878-803E-5DA2D07726FA}" destId="{5B17B093-A2DC-46AA-A447-F2B78987C16C}" srcOrd="0" destOrd="0" presId="urn:microsoft.com/office/officeart/2005/8/layout/vProcess5"/>
    <dgm:cxn modelId="{B103FDD6-5A96-4878-9A37-B778DFA8ED35}" type="presOf" srcId="{BD29C180-031B-4B8B-A499-9DDFF9FEF832}" destId="{1DAF2FFA-E659-41BD-AC27-0524800E06A2}" srcOrd="1" destOrd="0" presId="urn:microsoft.com/office/officeart/2005/8/layout/vProcess5"/>
    <dgm:cxn modelId="{E7038FF2-DDCD-4158-9529-9A2FF80A157E}" type="presOf" srcId="{6E75245E-BAD5-4686-839B-96DA25F2AFFF}" destId="{AC57B596-8F46-49C9-A807-CE9A93F30772}" srcOrd="0" destOrd="0" presId="urn:microsoft.com/office/officeart/2005/8/layout/vProcess5"/>
    <dgm:cxn modelId="{FDC021FD-0414-4C77-BB5A-5AC3B4C33378}" srcId="{459D7AFE-CB7E-4D24-AD3D-700C19A97D2D}" destId="{FDE1C382-3EB3-4184-A56E-4E321B6611D6}" srcOrd="2" destOrd="0" parTransId="{D6BA1CD6-1C98-4778-BC11-6D728681856B}" sibTransId="{6E75245E-BAD5-4686-839B-96DA25F2AFFF}"/>
    <dgm:cxn modelId="{26E9F2C7-CE46-4EBA-AD87-15106926DDFF}" type="presParOf" srcId="{CA0DACA4-732A-4C47-82F0-059230AE69A7}" destId="{016CC274-E38E-4558-A8DB-06FED769AB03}" srcOrd="0" destOrd="0" presId="urn:microsoft.com/office/officeart/2005/8/layout/vProcess5"/>
    <dgm:cxn modelId="{F2610B09-2087-4260-A531-4FCABAC18539}" type="presParOf" srcId="{CA0DACA4-732A-4C47-82F0-059230AE69A7}" destId="{311317D7-4337-41CD-851E-38F8AAD77F64}" srcOrd="1" destOrd="0" presId="urn:microsoft.com/office/officeart/2005/8/layout/vProcess5"/>
    <dgm:cxn modelId="{40341228-45B1-4181-868E-6E3AF5902911}" type="presParOf" srcId="{CA0DACA4-732A-4C47-82F0-059230AE69A7}" destId="{5B17B093-A2DC-46AA-A447-F2B78987C16C}" srcOrd="2" destOrd="0" presId="urn:microsoft.com/office/officeart/2005/8/layout/vProcess5"/>
    <dgm:cxn modelId="{FF917870-E57B-4071-855E-B1DA311B4DFF}" type="presParOf" srcId="{CA0DACA4-732A-4C47-82F0-059230AE69A7}" destId="{BA02E3B3-AAE0-4B5E-9DE4-F6712B1873D8}" srcOrd="3" destOrd="0" presId="urn:microsoft.com/office/officeart/2005/8/layout/vProcess5"/>
    <dgm:cxn modelId="{C064D165-271C-4D9C-9802-FD1C836A1A43}" type="presParOf" srcId="{CA0DACA4-732A-4C47-82F0-059230AE69A7}" destId="{EE3ED133-1165-4832-91D3-B513947E2212}" srcOrd="4" destOrd="0" presId="urn:microsoft.com/office/officeart/2005/8/layout/vProcess5"/>
    <dgm:cxn modelId="{2451D2BE-592B-44B6-B5DF-A524FE408545}" type="presParOf" srcId="{CA0DACA4-732A-4C47-82F0-059230AE69A7}" destId="{63A8034B-FFC2-4874-B06B-C006F6F35E38}" srcOrd="5" destOrd="0" presId="urn:microsoft.com/office/officeart/2005/8/layout/vProcess5"/>
    <dgm:cxn modelId="{BC335D58-34BF-4413-9304-961886E8FE71}" type="presParOf" srcId="{CA0DACA4-732A-4C47-82F0-059230AE69A7}" destId="{CB9A52C6-6128-4627-868B-10856BE92EB8}" srcOrd="6" destOrd="0" presId="urn:microsoft.com/office/officeart/2005/8/layout/vProcess5"/>
    <dgm:cxn modelId="{2A140F44-6F31-4DD9-9295-3C4A4BBBA748}" type="presParOf" srcId="{CA0DACA4-732A-4C47-82F0-059230AE69A7}" destId="{AC57B596-8F46-49C9-A807-CE9A93F30772}" srcOrd="7" destOrd="0" presId="urn:microsoft.com/office/officeart/2005/8/layout/vProcess5"/>
    <dgm:cxn modelId="{F174F7AA-2B58-4049-9D25-F0D89C30E5A2}" type="presParOf" srcId="{CA0DACA4-732A-4C47-82F0-059230AE69A7}" destId="{1DAF2FFA-E659-41BD-AC27-0524800E06A2}" srcOrd="8" destOrd="0" presId="urn:microsoft.com/office/officeart/2005/8/layout/vProcess5"/>
    <dgm:cxn modelId="{878209E0-C426-4020-8C60-A5DFBE1BFFFE}" type="presParOf" srcId="{CA0DACA4-732A-4C47-82F0-059230AE69A7}" destId="{FFA7F350-164A-449E-B40B-C26939A6FBB5}" srcOrd="9" destOrd="0" presId="urn:microsoft.com/office/officeart/2005/8/layout/vProcess5"/>
    <dgm:cxn modelId="{80147B83-6D8E-414E-AF0A-3B33EFC15192}" type="presParOf" srcId="{CA0DACA4-732A-4C47-82F0-059230AE69A7}" destId="{846916EF-4C99-4444-92FC-5B88C4E9A635}" srcOrd="10" destOrd="0" presId="urn:microsoft.com/office/officeart/2005/8/layout/vProcess5"/>
    <dgm:cxn modelId="{9B39BD32-3122-466D-B0B7-A357DF1EB9E4}" type="presParOf" srcId="{CA0DACA4-732A-4C47-82F0-059230AE69A7}" destId="{AF65C87B-A200-468D-B4A8-F942DF7758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317D7-4337-41CD-851E-38F8AAD77F64}">
      <dsp:nvSpPr>
        <dsp:cNvPr id="0" name=""/>
        <dsp:cNvSpPr/>
      </dsp:nvSpPr>
      <dsp:spPr>
        <a:xfrm>
          <a:off x="0" y="0"/>
          <a:ext cx="6758743" cy="66491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Article-level</a:t>
          </a:r>
          <a:endParaRPr lang="en-US" sz="2800" kern="1200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19475" y="19475"/>
        <a:ext cx="5985065" cy="625961"/>
      </dsp:txXfrm>
    </dsp:sp>
    <dsp:sp modelId="{5B17B093-A2DC-46AA-A447-F2B78987C16C}">
      <dsp:nvSpPr>
        <dsp:cNvPr id="0" name=""/>
        <dsp:cNvSpPr/>
      </dsp:nvSpPr>
      <dsp:spPr>
        <a:xfrm>
          <a:off x="566044" y="785804"/>
          <a:ext cx="6758743" cy="66491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Oeuvre-</a:t>
          </a:r>
          <a:r>
            <a:rPr lang="it-IT" sz="2800" kern="1200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level</a:t>
          </a:r>
          <a:endParaRPr lang="en-US" sz="2800" kern="1200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585519" y="805279"/>
        <a:ext cx="5721555" cy="625961"/>
      </dsp:txXfrm>
    </dsp:sp>
    <dsp:sp modelId="{BA02E3B3-AAE0-4B5E-9DE4-F6712B1873D8}">
      <dsp:nvSpPr>
        <dsp:cNvPr id="0" name=""/>
        <dsp:cNvSpPr/>
      </dsp:nvSpPr>
      <dsp:spPr>
        <a:xfrm>
          <a:off x="1123641" y="1571608"/>
          <a:ext cx="6758743" cy="66491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Mention-based</a:t>
          </a:r>
          <a:endParaRPr lang="it-IT" sz="2800" kern="1200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1143116" y="1591083"/>
        <a:ext cx="5730004" cy="625961"/>
      </dsp:txXfrm>
    </dsp:sp>
    <dsp:sp modelId="{EE3ED133-1165-4832-91D3-B513947E2212}">
      <dsp:nvSpPr>
        <dsp:cNvPr id="0" name=""/>
        <dsp:cNvSpPr/>
      </dsp:nvSpPr>
      <dsp:spPr>
        <a:xfrm>
          <a:off x="1689685" y="2357413"/>
          <a:ext cx="6758743" cy="66491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9713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rgbClr>
            </a:gs>
            <a:gs pos="50000">
              <a:srgbClr val="E9713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rgbClr>
            </a:gs>
            <a:gs pos="100000">
              <a:srgbClr val="E9713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Co-</a:t>
          </a:r>
          <a:r>
            <a:rPr lang="it-IT" sz="2800" kern="1200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mention</a:t>
          </a:r>
          <a:r>
            <a:rPr lang="it-IT" sz="2800" kern="1200" dirty="0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-</a:t>
          </a:r>
          <a:r>
            <a:rPr lang="it-IT" sz="2800" kern="1200" dirty="0" err="1">
              <a:solidFill>
                <a:sysClr val="window" lastClr="FFFFFF"/>
              </a:solidFill>
              <a:latin typeface="Aptos" panose="02110004020202020204"/>
              <a:ea typeface="+mn-ea"/>
              <a:cs typeface="+mn-cs"/>
            </a:rPr>
            <a:t>based</a:t>
          </a:r>
          <a:endParaRPr lang="it-IT" sz="2800" kern="1200" dirty="0">
            <a:solidFill>
              <a:sysClr val="window" lastClr="FFFFFF"/>
            </a:solidFill>
            <a:latin typeface="Aptos" panose="02110004020202020204"/>
            <a:ea typeface="+mn-ea"/>
            <a:cs typeface="+mn-cs"/>
          </a:endParaRPr>
        </a:p>
      </dsp:txBody>
      <dsp:txXfrm>
        <a:off x="1709160" y="2376888"/>
        <a:ext cx="5721555" cy="625961"/>
      </dsp:txXfrm>
    </dsp:sp>
    <dsp:sp modelId="{63A8034B-FFC2-4874-B06B-C006F6F35E38}">
      <dsp:nvSpPr>
        <dsp:cNvPr id="0" name=""/>
        <dsp:cNvSpPr/>
      </dsp:nvSpPr>
      <dsp:spPr>
        <a:xfrm>
          <a:off x="6326550" y="509261"/>
          <a:ext cx="432192" cy="432192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6423793" y="509261"/>
        <a:ext cx="237706" cy="325224"/>
      </dsp:txXfrm>
    </dsp:sp>
    <dsp:sp modelId="{CB9A52C6-6128-4627-868B-10856BE92EB8}">
      <dsp:nvSpPr>
        <dsp:cNvPr id="0" name=""/>
        <dsp:cNvSpPr/>
      </dsp:nvSpPr>
      <dsp:spPr>
        <a:xfrm>
          <a:off x="6892595" y="1295066"/>
          <a:ext cx="432192" cy="432192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3367362"/>
            <a:satOff val="-31116"/>
            <a:lumOff val="-3508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3367362"/>
              <a:satOff val="-31116"/>
              <a:lumOff val="-3508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6989838" y="1295066"/>
        <a:ext cx="237706" cy="325224"/>
      </dsp:txXfrm>
    </dsp:sp>
    <dsp:sp modelId="{AC57B596-8F46-49C9-A807-CE9A93F30772}">
      <dsp:nvSpPr>
        <dsp:cNvPr id="0" name=""/>
        <dsp:cNvSpPr/>
      </dsp:nvSpPr>
      <dsp:spPr>
        <a:xfrm>
          <a:off x="7450191" y="2080870"/>
          <a:ext cx="432192" cy="432192"/>
        </a:xfrm>
        <a:prstGeom prst="downArrow">
          <a:avLst>
            <a:gd name="adj1" fmla="val 55000"/>
            <a:gd name="adj2" fmla="val 45000"/>
          </a:avLst>
        </a:prstGeom>
        <a:solidFill>
          <a:srgbClr val="E97132">
            <a:tint val="40000"/>
            <a:alpha val="90000"/>
            <a:hueOff val="6734724"/>
            <a:satOff val="-62232"/>
            <a:lumOff val="-7015"/>
            <a:alphaOff val="0"/>
          </a:srgbClr>
        </a:solidFill>
        <a:ln w="12700" cap="flat" cmpd="sng" algn="ctr">
          <a:solidFill>
            <a:srgbClr val="E97132">
              <a:tint val="40000"/>
              <a:alpha val="90000"/>
              <a:hueOff val="6734724"/>
              <a:satOff val="-62232"/>
              <a:lumOff val="-7015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7547434" y="2080870"/>
        <a:ext cx="237706" cy="325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0A411-E859-A047-83D8-518758C84E5E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BB8AA-D5D1-1E4A-A641-5E395E5660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27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685800"/>
            <a:ext cx="54895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F6EE5-EB56-A04D-91EB-5399B78F88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4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685800"/>
            <a:ext cx="54895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F6EE5-EB56-A04D-91EB-5399B78F88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F6EE5-EB56-A04D-91EB-5399B78F88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9175-48B3-574B-7877-179023A7D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CFCDC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1A0B9-323A-BB92-957E-D9A7F5720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0CEC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6C08F-D56B-E083-3D4E-490B88C05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fld id="{C632369A-D39D-604F-B8A5-93A78975E761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00B1-94A8-6B98-32D7-0169FFF0A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FA5B-0E77-692B-BC5F-669C119B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fld id="{D5DD91E0-E203-254A-B7DE-7D6151DC12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A53A-4F83-CDC8-AE18-7CB504AD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8C890-2D55-B97D-15BC-ACE91274F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A2DF5-737F-771E-AFCF-CE65CE3D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270C-AFCD-9DBA-55CF-4401340A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83C5-F809-E4D8-336D-9AC9FDED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CDF9E-BC36-1423-BBC1-57B3A5413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99F6C-C52B-FE46-97F9-B7B5BFD13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7580-1F4D-5A89-0A1F-705DE3EA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7348-BC0A-6CA7-E122-DF086C9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51B16-814D-0101-C682-985FE2ED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713B-E9F4-667B-6455-71AB455C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0509-2F9E-F350-1CBC-0294E627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  <a:lvl2pPr>
              <a:defRPr>
                <a:solidFill>
                  <a:srgbClr val="D0CECE"/>
                </a:solidFill>
              </a:defRPr>
            </a:lvl2pPr>
            <a:lvl3pPr>
              <a:defRPr>
                <a:solidFill>
                  <a:srgbClr val="D0CECE"/>
                </a:solidFill>
              </a:defRPr>
            </a:lvl3pPr>
            <a:lvl4pPr>
              <a:defRPr>
                <a:solidFill>
                  <a:srgbClr val="D0CECE"/>
                </a:solidFill>
              </a:defRPr>
            </a:lvl4pPr>
            <a:lvl5pPr>
              <a:defRPr>
                <a:solidFill>
                  <a:srgbClr val="D0CECE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980C1-AA14-3878-A07E-1D6DAFFC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fld id="{C632369A-D39D-604F-B8A5-93A78975E761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FA120-1458-C293-90DE-920EBD55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80422-8835-E302-1E9C-3954AAF6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0CECE"/>
                </a:solidFill>
              </a:defRPr>
            </a:lvl1pPr>
          </a:lstStyle>
          <a:p>
            <a:fld id="{D5DD91E0-E203-254A-B7DE-7D6151DC12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1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5D27-771D-A86E-888A-7F923B9E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EA12-4885-9382-E53C-AC292727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D6BC0-4B9F-A6A1-1E2C-2FD0E328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79BC-F24F-B687-6224-7893E59D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8C02B-2351-260A-EA1C-316090AC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73A4-FD01-C6E0-269F-EF59D1D9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E0130-3172-64EE-F7B2-31471F2CF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2540C-3CFA-DF92-EBE7-9D15667AE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6D29-7DD8-4FAB-9016-136E589C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9FAD7-41F1-A7E3-39FB-34EF8750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1F76D-C6FB-ED8E-CA10-A8A8C207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3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5DB5-5B48-BE4D-9746-FF6AC215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C5EC-EFBC-12F0-9A08-47FCFF93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868F9-A48A-A830-7ED2-E8175D5B8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6428F-0F29-139D-3EFB-C912842FA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974A6-05A1-84CC-E3C6-2E7A0868E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D8AEE-E43E-6EFE-A5EB-D94E1112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E9B7-8216-7BE4-14BF-1CA99231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A79CF-AF5E-BEFB-6076-0E92FAC7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0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3551-41BE-98E3-2EEF-74F4E5FC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D1CD6-2927-8924-884A-CB5BB438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BFC50-A2EF-47F6-BC71-0ECB9BA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C2677-2CA6-ED47-9531-A54AC0B4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F0622-02D0-7C5F-ED22-391A95A3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F41CF-DBA1-CC52-61EE-75F8CBD8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54304-1E04-CEAF-A9DE-8135C801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C10-98B5-8D32-98B8-99E4BFEE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292D-C0E7-F230-0ED6-1FE88DFCC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A16CC-B757-6D57-468B-62BE9DC82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89B2-BE2A-9A4A-4366-9B13D032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19ABC-A33D-0D59-2EC8-1879E089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83DD2-C921-AB85-8832-21F5BDA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E40-7B1B-B275-A733-EF0958A7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8A20A5-BEF5-BAE2-CFDA-C832CAC5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3CFCA-79F5-34BE-DF3B-C3EA8035F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AE291-8025-E4DC-1C2D-4210DEB4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2743F-A00A-DC63-3B28-9265332A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F4EA2-4DB3-BCB1-761B-8232CCBD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1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14883-3F7D-1693-7F53-C1A2F930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5B40A-F042-06B6-9B7F-A356EBCF1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1EEA-CAE5-2441-56FF-D1E244280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2369A-D39D-604F-B8A5-93A78975E761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7EE6A-DE5C-896B-FF9D-57FEB3120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F7C1-32F3-DE16-0656-0911D1C6B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91E0-E203-254A-B7DE-7D6151DC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FCDC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FCDC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FCDC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FCDC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FCDC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FCDC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image" Target="../media/image6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13" Type="http://schemas.openxmlformats.org/officeDocument/2006/relationships/image" Target="../media/image8.png"/><Relationship Id="rId3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11" Type="http://schemas.openxmlformats.org/officeDocument/2006/relationships/image" Target="../media/image74.tiff"/><Relationship Id="rId5" Type="http://schemas.openxmlformats.org/officeDocument/2006/relationships/image" Target="../media/image70.tiff"/><Relationship Id="rId15" Type="http://schemas.openxmlformats.org/officeDocument/2006/relationships/image" Target="../media/image75.tiff"/><Relationship Id="rId10" Type="http://schemas.openxmlformats.org/officeDocument/2006/relationships/image" Target="../media/image73.tiff"/><Relationship Id="rId4" Type="http://schemas.openxmlformats.org/officeDocument/2006/relationships/image" Target="../media/image64.png"/><Relationship Id="rId9" Type="http://schemas.openxmlformats.org/officeDocument/2006/relationships/image" Target="../media/image72.tiff"/><Relationship Id="rId1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ydinitto.com/a-compendium-of-smoking-writers-mostly-bertrand-russell-edition/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192-024-05116-x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edhiphy.org/pub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tiff"/><Relationship Id="rId21" Type="http://schemas.openxmlformats.org/officeDocument/2006/relationships/image" Target="../media/image20.tiff"/><Relationship Id="rId34" Type="http://schemas.openxmlformats.org/officeDocument/2006/relationships/image" Target="../media/image33.png"/><Relationship Id="rId42" Type="http://schemas.openxmlformats.org/officeDocument/2006/relationships/image" Target="../media/image41.tiff"/><Relationship Id="rId47" Type="http://schemas.openxmlformats.org/officeDocument/2006/relationships/image" Target="../media/image46.png"/><Relationship Id="rId50" Type="http://schemas.openxmlformats.org/officeDocument/2006/relationships/image" Target="../media/image49.tiff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tiff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tiff"/><Relationship Id="rId45" Type="http://schemas.openxmlformats.org/officeDocument/2006/relationships/image" Target="../media/image44.png"/><Relationship Id="rId53" Type="http://schemas.openxmlformats.org/officeDocument/2006/relationships/image" Target="../media/image52.tiff"/><Relationship Id="rId58" Type="http://schemas.openxmlformats.org/officeDocument/2006/relationships/image" Target="../media/image57.png"/><Relationship Id="rId5" Type="http://schemas.openxmlformats.org/officeDocument/2006/relationships/image" Target="../media/image4.tiff"/><Relationship Id="rId19" Type="http://schemas.openxmlformats.org/officeDocument/2006/relationships/image" Target="../media/image18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tiff"/><Relationship Id="rId56" Type="http://schemas.openxmlformats.org/officeDocument/2006/relationships/image" Target="../media/image55.tiff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tiff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tiff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image" Target="../media/image19.png"/><Relationship Id="rId41" Type="http://schemas.openxmlformats.org/officeDocument/2006/relationships/image" Target="../media/image40.tiff"/><Relationship Id="rId54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tiff"/><Relationship Id="rId57" Type="http://schemas.openxmlformats.org/officeDocument/2006/relationships/image" Target="../media/image56.tiff"/><Relationship Id="rId10" Type="http://schemas.openxmlformats.org/officeDocument/2006/relationships/image" Target="../media/image9.tiff"/><Relationship Id="rId31" Type="http://schemas.openxmlformats.org/officeDocument/2006/relationships/image" Target="../media/image30.png"/><Relationship Id="rId44" Type="http://schemas.openxmlformats.org/officeDocument/2006/relationships/image" Target="../media/image43.tiff"/><Relationship Id="rId52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dhiphy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054295a0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AF94-A857-81B1-D10F-A35FAB7967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Introducing </a:t>
            </a: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dhiphy.org</a:t>
            </a:r>
            <a:r>
              <a:rPr lang="en-GB" dirty="0"/>
              <a:t>: a new tool for the history of philosophy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F4AA6-14A9-36C5-3E59-08B1F0EEC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Gregor Bös, Tilburg University</a:t>
            </a:r>
          </a:p>
          <a:p>
            <a:r>
              <a:rPr lang="en-GB" sz="2000" dirty="0"/>
              <a:t>Deutscher </a:t>
            </a:r>
            <a:r>
              <a:rPr lang="en-GB" sz="2000" dirty="0" err="1"/>
              <a:t>Kongress</a:t>
            </a:r>
            <a:r>
              <a:rPr lang="en-GB" sz="2000" dirty="0"/>
              <a:t> für Philosophie</a:t>
            </a:r>
            <a:br>
              <a:rPr lang="en-GB" sz="2000" dirty="0"/>
            </a:br>
            <a:r>
              <a:rPr lang="en-GB" sz="2000" dirty="0"/>
              <a:t>Münster, 24.9.2024</a:t>
            </a:r>
          </a:p>
        </p:txBody>
      </p:sp>
    </p:spTree>
    <p:extLst>
      <p:ext uri="{BB962C8B-B14F-4D97-AF65-F5344CB8AC3E}">
        <p14:creationId xmlns:p14="http://schemas.microsoft.com/office/powerpoint/2010/main" val="34395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1F354-8F7F-5DC7-520E-CE6EEE83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8" y="1166123"/>
            <a:ext cx="4003747" cy="6858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CDB8D33-E956-369E-88D0-B4FD838BCA13}"/>
              </a:ext>
            </a:extLst>
          </p:cNvPr>
          <p:cNvSpPr txBox="1"/>
          <p:nvPr/>
        </p:nvSpPr>
        <p:spPr>
          <a:xfrm>
            <a:off x="708453" y="3608208"/>
            <a:ext cx="1520470" cy="505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59" dirty="0">
                <a:solidFill>
                  <a:srgbClr val="CFCDCD"/>
                </a:solidFill>
              </a:rPr>
              <a:t>Bertrand Russell</a:t>
            </a: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93" dirty="0">
              <a:solidFill>
                <a:srgbClr val="CFCDCD"/>
              </a:solidFill>
            </a:endParaRPr>
          </a:p>
          <a:p>
            <a:pPr algn="ctr"/>
            <a:r>
              <a:rPr lang="en-NL" sz="1159" dirty="0">
                <a:solidFill>
                  <a:srgbClr val="CFCDCD"/>
                </a:solidFill>
              </a:rPr>
              <a:t>A. N. Whitehead</a:t>
            </a: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386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386" dirty="0">
              <a:solidFill>
                <a:srgbClr val="CFCDCD"/>
              </a:solidFill>
            </a:endParaRPr>
          </a:p>
          <a:p>
            <a:pPr algn="ctr"/>
            <a:r>
              <a:rPr lang="en-NL" sz="1159" dirty="0">
                <a:solidFill>
                  <a:srgbClr val="CFCDCD"/>
                </a:solidFill>
              </a:rPr>
              <a:t>John Dewey</a:t>
            </a:r>
          </a:p>
          <a:p>
            <a:endParaRPr lang="en-NL" sz="1159" dirty="0">
              <a:solidFill>
                <a:srgbClr val="CFCDCD"/>
              </a:solidFill>
            </a:endParaRPr>
          </a:p>
          <a:p>
            <a:endParaRPr lang="en-NL" sz="1159" dirty="0">
              <a:solidFill>
                <a:srgbClr val="CFCDCD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4063B4-7A3A-8E88-8DCB-BC5F27E463F0}"/>
              </a:ext>
            </a:extLst>
          </p:cNvPr>
          <p:cNvSpPr txBox="1"/>
          <p:nvPr/>
        </p:nvSpPr>
        <p:spPr>
          <a:xfrm>
            <a:off x="9581258" y="1730057"/>
            <a:ext cx="1520470" cy="487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159" dirty="0">
                <a:solidFill>
                  <a:srgbClr val="CFCDCD"/>
                </a:solidFill>
              </a:rPr>
              <a:t>Zeno</a:t>
            </a: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93" dirty="0">
              <a:solidFill>
                <a:srgbClr val="CFCDCD"/>
              </a:solidFill>
            </a:endParaRPr>
          </a:p>
          <a:p>
            <a:pPr algn="ctr"/>
            <a:r>
              <a:rPr lang="en-NL" sz="1159" dirty="0">
                <a:solidFill>
                  <a:srgbClr val="CFCDCD"/>
                </a:solidFill>
              </a:rPr>
              <a:t>William James</a:t>
            </a: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386" dirty="0">
              <a:solidFill>
                <a:srgbClr val="CFCDCD"/>
              </a:solidFill>
            </a:endParaRPr>
          </a:p>
          <a:p>
            <a:pPr algn="ctr"/>
            <a:r>
              <a:rPr lang="en-NL" sz="1159" dirty="0">
                <a:solidFill>
                  <a:srgbClr val="CFCDCD"/>
                </a:solidFill>
              </a:rPr>
              <a:t>Immanuel Kant</a:t>
            </a: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1159" dirty="0">
              <a:solidFill>
                <a:srgbClr val="CFCDCD"/>
              </a:solidFill>
            </a:endParaRPr>
          </a:p>
          <a:p>
            <a:pPr algn="ctr"/>
            <a:endParaRPr lang="en-NL" sz="386" dirty="0">
              <a:solidFill>
                <a:srgbClr val="CFCDCD"/>
              </a:solidFill>
            </a:endParaRPr>
          </a:p>
          <a:p>
            <a:endParaRPr lang="en-NL" sz="1159" dirty="0">
              <a:solidFill>
                <a:srgbClr val="CFCDCD"/>
              </a:solidFill>
            </a:endParaRPr>
          </a:p>
          <a:p>
            <a:endParaRPr lang="en-NL" sz="1159" dirty="0">
              <a:solidFill>
                <a:srgbClr val="CFCDCD"/>
              </a:solidFill>
            </a:endParaRPr>
          </a:p>
        </p:txBody>
      </p:sp>
      <p:pic>
        <p:nvPicPr>
          <p:cNvPr id="20" name="Picture 48">
            <a:extLst>
              <a:ext uri="{FF2B5EF4-FFF2-40B4-BE49-F238E27FC236}">
                <a16:creationId xmlns:a16="http://schemas.microsoft.com/office/drawing/2014/main" id="{773E2B6A-F90E-8A6D-2660-88257B7059F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9" y="2530630"/>
            <a:ext cx="1043293" cy="104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396FCD-8BED-F7B4-E124-545A105FE8FF}"/>
              </a:ext>
            </a:extLst>
          </p:cNvPr>
          <p:cNvCxnSpPr>
            <a:cxnSpLocks/>
          </p:cNvCxnSpPr>
          <p:nvPr/>
        </p:nvCxnSpPr>
        <p:spPr>
          <a:xfrm flipH="1" flipV="1">
            <a:off x="2123541" y="3048614"/>
            <a:ext cx="3271387" cy="21677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750D41-A9B2-01CE-08EE-1BE34F6125C2}"/>
              </a:ext>
            </a:extLst>
          </p:cNvPr>
          <p:cNvCxnSpPr>
            <a:cxnSpLocks/>
          </p:cNvCxnSpPr>
          <p:nvPr/>
        </p:nvCxnSpPr>
        <p:spPr>
          <a:xfrm flipH="1">
            <a:off x="2144301" y="3742550"/>
            <a:ext cx="2212652" cy="77479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tangolo 13">
            <a:extLst>
              <a:ext uri="{FF2B5EF4-FFF2-40B4-BE49-F238E27FC236}">
                <a16:creationId xmlns:a16="http://schemas.microsoft.com/office/drawing/2014/main" id="{7B62D7C8-145B-417A-A667-7D2A59732B2B}"/>
              </a:ext>
            </a:extLst>
          </p:cNvPr>
          <p:cNvSpPr/>
          <p:nvPr/>
        </p:nvSpPr>
        <p:spPr>
          <a:xfrm>
            <a:off x="5459198" y="3176997"/>
            <a:ext cx="636802" cy="16132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9" name="Rettangolo 13">
            <a:extLst>
              <a:ext uri="{FF2B5EF4-FFF2-40B4-BE49-F238E27FC236}">
                <a16:creationId xmlns:a16="http://schemas.microsoft.com/office/drawing/2014/main" id="{F40D1DCD-6ED8-307E-B3B4-CC4F98ED88EE}"/>
              </a:ext>
            </a:extLst>
          </p:cNvPr>
          <p:cNvSpPr/>
          <p:nvPr/>
        </p:nvSpPr>
        <p:spPr>
          <a:xfrm>
            <a:off x="6232230" y="3192448"/>
            <a:ext cx="873243" cy="145877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F68565B7-9151-6B68-E4AE-4AF6EB7D483C}"/>
              </a:ext>
            </a:extLst>
          </p:cNvPr>
          <p:cNvSpPr/>
          <p:nvPr/>
        </p:nvSpPr>
        <p:spPr>
          <a:xfrm>
            <a:off x="4366257" y="3633090"/>
            <a:ext cx="1130264" cy="16132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5" name="Rettangolo 13">
            <a:extLst>
              <a:ext uri="{FF2B5EF4-FFF2-40B4-BE49-F238E27FC236}">
                <a16:creationId xmlns:a16="http://schemas.microsoft.com/office/drawing/2014/main" id="{F0690F55-DD36-FF25-6D43-5D274E569E71}"/>
              </a:ext>
            </a:extLst>
          </p:cNvPr>
          <p:cNvSpPr/>
          <p:nvPr/>
        </p:nvSpPr>
        <p:spPr>
          <a:xfrm>
            <a:off x="7723012" y="2659777"/>
            <a:ext cx="289200" cy="16435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6" name="Rettangolo 13">
            <a:extLst>
              <a:ext uri="{FF2B5EF4-FFF2-40B4-BE49-F238E27FC236}">
                <a16:creationId xmlns:a16="http://schemas.microsoft.com/office/drawing/2014/main" id="{634B894D-0A1C-90F6-53C2-C3D057492DAC}"/>
              </a:ext>
            </a:extLst>
          </p:cNvPr>
          <p:cNvSpPr/>
          <p:nvPr/>
        </p:nvSpPr>
        <p:spPr>
          <a:xfrm>
            <a:off x="4847140" y="3938844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7" name="Rettangolo 13">
            <a:extLst>
              <a:ext uri="{FF2B5EF4-FFF2-40B4-BE49-F238E27FC236}">
                <a16:creationId xmlns:a16="http://schemas.microsoft.com/office/drawing/2014/main" id="{050823BA-86E5-88ED-8A37-7AB3E9074D58}"/>
              </a:ext>
            </a:extLst>
          </p:cNvPr>
          <p:cNvSpPr/>
          <p:nvPr/>
        </p:nvSpPr>
        <p:spPr>
          <a:xfrm>
            <a:off x="5513019" y="3938844"/>
            <a:ext cx="58298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3" name="Rettangolo 13">
            <a:extLst>
              <a:ext uri="{FF2B5EF4-FFF2-40B4-BE49-F238E27FC236}">
                <a16:creationId xmlns:a16="http://schemas.microsoft.com/office/drawing/2014/main" id="{75A5C54C-67E8-5C45-68B4-0F99ACFE469B}"/>
              </a:ext>
            </a:extLst>
          </p:cNvPr>
          <p:cNvSpPr/>
          <p:nvPr/>
        </p:nvSpPr>
        <p:spPr>
          <a:xfrm>
            <a:off x="6542425" y="4233172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6" name="Rettangolo 13">
            <a:extLst>
              <a:ext uri="{FF2B5EF4-FFF2-40B4-BE49-F238E27FC236}">
                <a16:creationId xmlns:a16="http://schemas.microsoft.com/office/drawing/2014/main" id="{0BA5FF79-2584-96FF-1CED-D35B6B452868}"/>
              </a:ext>
            </a:extLst>
          </p:cNvPr>
          <p:cNvSpPr/>
          <p:nvPr/>
        </p:nvSpPr>
        <p:spPr>
          <a:xfrm>
            <a:off x="7208304" y="4233172"/>
            <a:ext cx="58298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8" name="Rettangolo 13">
            <a:extLst>
              <a:ext uri="{FF2B5EF4-FFF2-40B4-BE49-F238E27FC236}">
                <a16:creationId xmlns:a16="http://schemas.microsoft.com/office/drawing/2014/main" id="{5DD85711-1BB8-3A54-1000-D99C58CAB1F9}"/>
              </a:ext>
            </a:extLst>
          </p:cNvPr>
          <p:cNvSpPr/>
          <p:nvPr/>
        </p:nvSpPr>
        <p:spPr>
          <a:xfrm>
            <a:off x="4527514" y="4939331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9" name="Rettangolo 13">
            <a:extLst>
              <a:ext uri="{FF2B5EF4-FFF2-40B4-BE49-F238E27FC236}">
                <a16:creationId xmlns:a16="http://schemas.microsoft.com/office/drawing/2014/main" id="{A779A6C9-96A6-8D8F-E3BC-6B2A376A2239}"/>
              </a:ext>
            </a:extLst>
          </p:cNvPr>
          <p:cNvSpPr/>
          <p:nvPr/>
        </p:nvSpPr>
        <p:spPr>
          <a:xfrm>
            <a:off x="4480607" y="6377260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30" name="Rettangolo 13">
            <a:extLst>
              <a:ext uri="{FF2B5EF4-FFF2-40B4-BE49-F238E27FC236}">
                <a16:creationId xmlns:a16="http://schemas.microsoft.com/office/drawing/2014/main" id="{8C9438E8-A556-1A1D-1848-4FB5E09C0906}"/>
              </a:ext>
            </a:extLst>
          </p:cNvPr>
          <p:cNvSpPr/>
          <p:nvPr/>
        </p:nvSpPr>
        <p:spPr>
          <a:xfrm>
            <a:off x="5062802" y="6369228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pic>
        <p:nvPicPr>
          <p:cNvPr id="37" name="Picture 5">
            <a:extLst>
              <a:ext uri="{FF2B5EF4-FFF2-40B4-BE49-F238E27FC236}">
                <a16:creationId xmlns:a16="http://schemas.microsoft.com/office/drawing/2014/main" id="{3ADAB173-98B1-D064-818E-5FB0DAE3A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9" y="2536900"/>
            <a:ext cx="1043292" cy="104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DDBFCFB0-9EAD-6858-47F0-0C9DFA1044C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978" y="2137310"/>
            <a:ext cx="1044310" cy="104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48D87F-6277-7D76-AFB3-FAE57522A694}"/>
              </a:ext>
            </a:extLst>
          </p:cNvPr>
          <p:cNvCxnSpPr>
            <a:cxnSpLocks/>
          </p:cNvCxnSpPr>
          <p:nvPr/>
        </p:nvCxnSpPr>
        <p:spPr>
          <a:xfrm flipV="1">
            <a:off x="7978406" y="1691877"/>
            <a:ext cx="1736615" cy="96347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CCBB117-523B-99D0-05F0-B326AF6B8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426" y="671832"/>
            <a:ext cx="1043292" cy="104329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45744A-F1D5-AA65-F96B-6FC16155854E}"/>
              </a:ext>
            </a:extLst>
          </p:cNvPr>
          <p:cNvCxnSpPr>
            <a:cxnSpLocks/>
          </p:cNvCxnSpPr>
          <p:nvPr/>
        </p:nvCxnSpPr>
        <p:spPr>
          <a:xfrm flipV="1">
            <a:off x="7171586" y="2655355"/>
            <a:ext cx="2540063" cy="60230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791778B-CC62-F36E-550C-39555C005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39" y="3995696"/>
            <a:ext cx="1043292" cy="10432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E9895F6-F56B-48E5-6784-5A64DB3824A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21921" y="3580192"/>
            <a:ext cx="1043292" cy="10431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F271E1-2BBE-5563-2771-545B6E5C3CFD}"/>
              </a:ext>
            </a:extLst>
          </p:cNvPr>
          <p:cNvCxnSpPr>
            <a:cxnSpLocks/>
          </p:cNvCxnSpPr>
          <p:nvPr/>
        </p:nvCxnSpPr>
        <p:spPr>
          <a:xfrm flipV="1">
            <a:off x="5496521" y="4746460"/>
            <a:ext cx="4329386" cy="163080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4A57D6-AF74-6D64-9C37-C5386B159F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341" y="1605354"/>
            <a:ext cx="76531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A6A7-D755-022C-6D91-8AD46AD72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3AF9-A2BA-A35F-9E13-FD93E59C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Citations to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70E7-C9F6-8AA5-8A64-5CC4389B2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But philosophers’ practice of referring to other scholars’ work is much 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We define a ‘mention’ as a generalized form of reference to a philosopher: a </a:t>
            </a:r>
            <a:r>
              <a:rPr lang="en-US" b="1" dirty="0"/>
              <a:t>link between a document and a scholar. </a:t>
            </a:r>
            <a:r>
              <a:rPr lang="en-US" dirty="0"/>
              <a:t>In an explicit mention, this link is realized by the occurrence of a </a:t>
            </a:r>
            <a:r>
              <a:rPr lang="en-US" b="1" dirty="0"/>
              <a:t>proper name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78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D8BC-B336-9BD7-D46A-E463602D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AE74-AC0D-0AE5-623F-F2B1CE23E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1798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With the concept of a ‘mention’ we can construct a database to describe the structure of philosophy (similar to what the ‘Web of Science’ did with citations)</a:t>
            </a:r>
          </a:p>
          <a:p>
            <a:r>
              <a:rPr lang="en-GB" dirty="0"/>
              <a:t>The Ingredients: </a:t>
            </a:r>
          </a:p>
          <a:p>
            <a:endParaRPr lang="en-GB" dirty="0"/>
          </a:p>
          <a:p>
            <a:pPr lvl="1"/>
            <a:r>
              <a:rPr lang="en-GB" dirty="0"/>
              <a:t>A corpus: 22,977 articles from 12 English-speaking</a:t>
            </a:r>
            <a:br>
              <a:rPr lang="en-GB" dirty="0"/>
            </a:br>
            <a:r>
              <a:rPr lang="en-GB" dirty="0"/>
              <a:t> journals* between 1890 and 1980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Metadata for 44,376 philosophers,</a:t>
            </a:r>
            <a:br>
              <a:rPr lang="en-GB" dirty="0"/>
            </a:br>
            <a:r>
              <a:rPr lang="en-GB" dirty="0"/>
              <a:t>including partial PhD and affiliation data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1110C-F1DA-4203-B04D-002CD621BBD6}"/>
              </a:ext>
            </a:extLst>
          </p:cNvPr>
          <p:cNvGrpSpPr/>
          <p:nvPr/>
        </p:nvGrpSpPr>
        <p:grpSpPr>
          <a:xfrm>
            <a:off x="9356188" y="1316330"/>
            <a:ext cx="2450400" cy="2791401"/>
            <a:chOff x="4474262" y="2345003"/>
            <a:chExt cx="2450400" cy="2791401"/>
          </a:xfrm>
        </p:grpSpPr>
        <p:pic>
          <p:nvPicPr>
            <p:cNvPr id="5" name="Immagine 21">
              <a:extLst>
                <a:ext uri="{FF2B5EF4-FFF2-40B4-BE49-F238E27FC236}">
                  <a16:creationId xmlns:a16="http://schemas.microsoft.com/office/drawing/2014/main" id="{EC584F0B-FDCD-F022-AA22-3A7BD316DDE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4262" y="2345003"/>
              <a:ext cx="168840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Immagine 21">
              <a:extLst>
                <a:ext uri="{FF2B5EF4-FFF2-40B4-BE49-F238E27FC236}">
                  <a16:creationId xmlns:a16="http://schemas.microsoft.com/office/drawing/2014/main" id="{E6256F9B-6B8D-2E56-2EBD-A96312CA431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6662" y="2497403"/>
              <a:ext cx="168840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magine 21">
              <a:extLst>
                <a:ext uri="{FF2B5EF4-FFF2-40B4-BE49-F238E27FC236}">
                  <a16:creationId xmlns:a16="http://schemas.microsoft.com/office/drawing/2014/main" id="{56D6B2CD-6A62-4BE7-23B9-79C9493684B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9062" y="2649803"/>
              <a:ext cx="168840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magine 21">
              <a:extLst>
                <a:ext uri="{FF2B5EF4-FFF2-40B4-BE49-F238E27FC236}">
                  <a16:creationId xmlns:a16="http://schemas.microsoft.com/office/drawing/2014/main" id="{F549A0C6-8B11-9EE1-8DA1-70001ED3754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462" y="2802203"/>
              <a:ext cx="168840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magine 21">
              <a:extLst>
                <a:ext uri="{FF2B5EF4-FFF2-40B4-BE49-F238E27FC236}">
                  <a16:creationId xmlns:a16="http://schemas.microsoft.com/office/drawing/2014/main" id="{E9F22573-DEAE-1E0E-A1EE-D4783C777D6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3862" y="2954603"/>
              <a:ext cx="168840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magine 17">
              <a:extLst>
                <a:ext uri="{FF2B5EF4-FFF2-40B4-BE49-F238E27FC236}">
                  <a16:creationId xmlns:a16="http://schemas.microsoft.com/office/drawing/2014/main" id="{E3FFAB04-84BB-49D7-5873-4CF1F5348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592" y="3107003"/>
              <a:ext cx="1690070" cy="20294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2C55DB-7CE2-CEE9-585B-9FA3DD0B7A0C}"/>
              </a:ext>
            </a:extLst>
          </p:cNvPr>
          <p:cNvGrpSpPr/>
          <p:nvPr/>
        </p:nvGrpSpPr>
        <p:grpSpPr>
          <a:xfrm>
            <a:off x="9050972" y="4253402"/>
            <a:ext cx="2708146" cy="3612282"/>
            <a:chOff x="4054155" y="3047499"/>
            <a:chExt cx="3240001" cy="4321701"/>
          </a:xfrm>
        </p:grpSpPr>
        <p:pic>
          <p:nvPicPr>
            <p:cNvPr id="11" name="Picture 48">
              <a:extLst>
                <a:ext uri="{FF2B5EF4-FFF2-40B4-BE49-F238E27FC236}">
                  <a16:creationId xmlns:a16="http://schemas.microsoft.com/office/drawing/2014/main" id="{31AA5449-F955-477E-D66A-11F148DF30B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117" y="3047499"/>
              <a:ext cx="1080001" cy="1080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62FEF1-085E-1824-8468-85638B07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4155" y="4129200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DBDB7B-EC89-64FF-9D0F-0CA0A380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4155" y="3049200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1EAE3D-1E3B-76C4-ECF0-D8C682D9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4155" y="4129200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F9220A-CCBC-91FF-25D0-F53C4A0DC304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155" y="3049200"/>
              <a:ext cx="1080000" cy="10798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840B20-40B2-F006-B2BA-36030D56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155" y="5209200"/>
              <a:ext cx="1080001" cy="10800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234E95-59F5-417C-1D80-1D8764C6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4155" y="4129200"/>
              <a:ext cx="1080001" cy="10800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BB8AB1-E27F-197B-CDB9-67BEAA43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54155" y="5209200"/>
              <a:ext cx="1080001" cy="10800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40FAA4-C006-DA6C-C002-A618B8FC3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34155" y="5209200"/>
              <a:ext cx="1080000" cy="108000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DBC02A25-C12C-47B7-3F11-7063FF7A0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155" y="6289199"/>
              <a:ext cx="1079999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63CF5C-74A6-ACAE-A7A3-22E41F30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34155" y="6289200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F0F302-0A85-3F4E-F8A5-7BC3D1218B5D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4155" y="6289200"/>
              <a:ext cx="1080000" cy="10800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2065973-5DFB-1C0F-0DD0-0382159F6C2C}"/>
              </a:ext>
            </a:extLst>
          </p:cNvPr>
          <p:cNvSpPr txBox="1"/>
          <p:nvPr/>
        </p:nvSpPr>
        <p:spPr>
          <a:xfrm>
            <a:off x="214745" y="6203834"/>
            <a:ext cx="8669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FCDCD"/>
                </a:solidFill>
              </a:rPr>
              <a:t>* Analysis, Mind, Phil. Studies, Philosophy, PPR, Phil. of Science, Proc. </a:t>
            </a:r>
            <a:r>
              <a:rPr lang="en-GB" sz="1400" dirty="0" err="1">
                <a:solidFill>
                  <a:srgbClr val="CFCDCD"/>
                </a:solidFill>
              </a:rPr>
              <a:t>Arist</a:t>
            </a:r>
            <a:r>
              <a:rPr lang="en-GB" sz="1400" dirty="0">
                <a:solidFill>
                  <a:srgbClr val="CFCDCD"/>
                </a:solidFill>
              </a:rPr>
              <a:t>. Soc., Synthese, </a:t>
            </a:r>
            <a:r>
              <a:rPr lang="en-GB" sz="1400" dirty="0" err="1">
                <a:solidFill>
                  <a:srgbClr val="CFCDCD"/>
                </a:solidFill>
              </a:rPr>
              <a:t>J.Phil</a:t>
            </a:r>
            <a:r>
              <a:rPr lang="en-GB" sz="1400" dirty="0">
                <a:solidFill>
                  <a:srgbClr val="CFCDCD"/>
                </a:solidFill>
              </a:rPr>
              <a:t>., Monist</a:t>
            </a:r>
          </a:p>
        </p:txBody>
      </p:sp>
    </p:spTree>
    <p:extLst>
      <p:ext uri="{BB962C8B-B14F-4D97-AF65-F5344CB8AC3E}">
        <p14:creationId xmlns:p14="http://schemas.microsoft.com/office/powerpoint/2010/main" val="392697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8E0D-64DE-59F9-FC55-7ACD063B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541E0-35E3-44C8-47A4-89E684A9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Of course it is not that simple:</a:t>
            </a:r>
          </a:p>
          <a:p>
            <a:r>
              <a:rPr lang="en-GB" dirty="0"/>
              <a:t>Non-trivial cleaning (e.g. journal headers)</a:t>
            </a:r>
          </a:p>
          <a:p>
            <a:r>
              <a:rPr lang="en-GB" dirty="0"/>
              <a:t>But the main obstacle is the </a:t>
            </a:r>
            <a:r>
              <a:rPr lang="en-GB" i="1" dirty="0"/>
              <a:t>disambiguation </a:t>
            </a:r>
            <a:r>
              <a:rPr lang="en-GB" dirty="0"/>
              <a:t>of homonymous author names</a:t>
            </a:r>
          </a:p>
        </p:txBody>
      </p:sp>
    </p:spTree>
    <p:extLst>
      <p:ext uri="{BB962C8B-B14F-4D97-AF65-F5344CB8AC3E}">
        <p14:creationId xmlns:p14="http://schemas.microsoft.com/office/powerpoint/2010/main" val="418130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77D9-8E3F-E5FE-5587-F583D358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	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  <a:endParaRPr lang="en-GB" dirty="0"/>
          </a:p>
        </p:txBody>
      </p:sp>
      <p:sp>
        <p:nvSpPr>
          <p:cNvPr id="27" name="CasellaDiTesto 10">
            <a:extLst>
              <a:ext uri="{FF2B5EF4-FFF2-40B4-BE49-F238E27FC236}">
                <a16:creationId xmlns:a16="http://schemas.microsoft.com/office/drawing/2014/main" id="{068227F9-9011-CEA4-DBFD-0702435A15E7}"/>
              </a:ext>
            </a:extLst>
          </p:cNvPr>
          <p:cNvSpPr txBox="1"/>
          <p:nvPr/>
        </p:nvSpPr>
        <p:spPr>
          <a:xfrm>
            <a:off x="7121699" y="5309456"/>
            <a:ext cx="4897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+450.000</a:t>
            </a:r>
            <a:r>
              <a:rPr lang="it-IT" sz="2000" dirty="0">
                <a:solidFill>
                  <a:srgbClr val="D0CECE"/>
                </a:solidFill>
              </a:rPr>
              <a:t> </a:t>
            </a:r>
            <a:r>
              <a:rPr lang="it-IT" sz="2000" dirty="0" err="1">
                <a:solidFill>
                  <a:srgbClr val="D0CECE"/>
                </a:solidFill>
              </a:rPr>
              <a:t>mentions</a:t>
            </a:r>
            <a:r>
              <a:rPr lang="it-IT" sz="2000" dirty="0">
                <a:solidFill>
                  <a:srgbClr val="D0CECE"/>
                </a:solidFill>
              </a:rPr>
              <a:t> in EDHIPHY are </a:t>
            </a:r>
            <a:r>
              <a:rPr lang="it-IT" sz="2000" dirty="0" err="1">
                <a:solidFill>
                  <a:srgbClr val="D0CECE"/>
                </a:solidFill>
              </a:rPr>
              <a:t>homonymous</a:t>
            </a:r>
            <a:r>
              <a:rPr lang="it-IT" sz="2000" dirty="0">
                <a:solidFill>
                  <a:srgbClr val="D0CECE"/>
                </a:solidFill>
              </a:rPr>
              <a:t>!</a:t>
            </a:r>
            <a:endParaRPr lang="en-US" sz="2000" dirty="0">
              <a:solidFill>
                <a:srgbClr val="D0CECE"/>
              </a:solidFill>
            </a:endParaRPr>
          </a:p>
        </p:txBody>
      </p:sp>
      <p:grpSp>
        <p:nvGrpSpPr>
          <p:cNvPr id="32" name="Gruppo 7">
            <a:extLst>
              <a:ext uri="{FF2B5EF4-FFF2-40B4-BE49-F238E27FC236}">
                <a16:creationId xmlns:a16="http://schemas.microsoft.com/office/drawing/2014/main" id="{92945F54-6BBC-CF6F-3AB2-1A128D24AFFE}"/>
              </a:ext>
            </a:extLst>
          </p:cNvPr>
          <p:cNvGrpSpPr/>
          <p:nvPr/>
        </p:nvGrpSpPr>
        <p:grpSpPr>
          <a:xfrm>
            <a:off x="7682337" y="2123115"/>
            <a:ext cx="4054251" cy="1722783"/>
            <a:chOff x="7058883" y="2462129"/>
            <a:chExt cx="4054251" cy="1722783"/>
          </a:xfrm>
        </p:grpSpPr>
        <p:sp>
          <p:nvSpPr>
            <p:cNvPr id="33" name="CasellaDiTesto 9">
              <a:extLst>
                <a:ext uri="{FF2B5EF4-FFF2-40B4-BE49-F238E27FC236}">
                  <a16:creationId xmlns:a16="http://schemas.microsoft.com/office/drawing/2014/main" id="{EE229C7B-05F4-7F5E-AF92-6567C882FA48}"/>
                </a:ext>
              </a:extLst>
            </p:cNvPr>
            <p:cNvSpPr txBox="1"/>
            <p:nvPr/>
          </p:nvSpPr>
          <p:spPr>
            <a:xfrm>
              <a:off x="7058883" y="3815580"/>
              <a:ext cx="4054251" cy="369332"/>
            </a:xfrm>
            <a:prstGeom prst="rect">
              <a:avLst/>
            </a:prstGeom>
            <a:solidFill>
              <a:sysClr val="windowText" lastClr="000000"/>
            </a:solidFill>
            <a:ln>
              <a:solidFill>
                <a:sysClr val="window" lastClr="FFFFFF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Bertrand Russell | P:664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</p:txBody>
        </p:sp>
        <p:pic>
          <p:nvPicPr>
            <p:cNvPr id="35" name="Immagine 4" descr="Immagine che contiene persona, Viso umano, vestiti, bianco e nero&#10;&#10;Descrizione generata automaticamente">
              <a:extLst>
                <a:ext uri="{FF2B5EF4-FFF2-40B4-BE49-F238E27FC236}">
                  <a16:creationId xmlns:a16="http://schemas.microsoft.com/office/drawing/2014/main" id="{14609E9F-AB5C-BFC0-2CEE-A627FBA9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932188" y="2462129"/>
              <a:ext cx="977883" cy="1249167"/>
            </a:xfrm>
            <a:prstGeom prst="rect">
              <a:avLst/>
            </a:prstGeom>
            <a:ln>
              <a:solidFill>
                <a:sysClr val="window" lastClr="FFFFFF"/>
              </a:solidFill>
            </a:ln>
          </p:spPr>
        </p:pic>
      </p:grpSp>
      <p:sp>
        <p:nvSpPr>
          <p:cNvPr id="42" name="Rettangolo 13">
            <a:extLst>
              <a:ext uri="{FF2B5EF4-FFF2-40B4-BE49-F238E27FC236}">
                <a16:creationId xmlns:a16="http://schemas.microsoft.com/office/drawing/2014/main" id="{3BA2D8CD-C597-A9F8-04EA-76E2C14E06AC}"/>
              </a:ext>
            </a:extLst>
          </p:cNvPr>
          <p:cNvSpPr/>
          <p:nvPr/>
        </p:nvSpPr>
        <p:spPr>
          <a:xfrm>
            <a:off x="5023248" y="3288780"/>
            <a:ext cx="659208" cy="167005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FEC942-C3D7-68D4-D617-6A507279455F}"/>
              </a:ext>
            </a:extLst>
          </p:cNvPr>
          <p:cNvGrpSpPr/>
          <p:nvPr/>
        </p:nvGrpSpPr>
        <p:grpSpPr>
          <a:xfrm>
            <a:off x="261009" y="625337"/>
            <a:ext cx="7030034" cy="8684561"/>
            <a:chOff x="893182" y="2387196"/>
            <a:chExt cx="7733037" cy="86845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B4CDCF-0027-DBB8-8A5B-AA5D43B782D3}"/>
                </a:ext>
              </a:extLst>
            </p:cNvPr>
            <p:cNvGrpSpPr/>
            <p:nvPr/>
          </p:nvGrpSpPr>
          <p:grpSpPr>
            <a:xfrm>
              <a:off x="893182" y="2387196"/>
              <a:ext cx="7733037" cy="8684561"/>
              <a:chOff x="78831" y="89594"/>
              <a:chExt cx="7733037" cy="868456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569A9BA-3DE6-2F20-6FE8-12A69762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7248" y="1207153"/>
                <a:ext cx="4144620" cy="70993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368AA0-767D-46F4-C3CD-71472B686246}"/>
                  </a:ext>
                </a:extLst>
              </p:cNvPr>
              <p:cNvSpPr txBox="1"/>
              <p:nvPr/>
            </p:nvSpPr>
            <p:spPr>
              <a:xfrm>
                <a:off x="78831" y="1157955"/>
                <a:ext cx="1573968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L" sz="1200" dirty="0">
                    <a:solidFill>
                      <a:srgbClr val="CFCDCD"/>
                    </a:solidFill>
                  </a:rPr>
                  <a:t>Bertrand Russell</a:t>
                </a: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6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200" dirty="0">
                  <a:solidFill>
                    <a:srgbClr val="CFCDCD"/>
                  </a:solidFill>
                </a:endParaRPr>
              </a:p>
              <a:p>
                <a:pPr algn="ctr"/>
                <a:r>
                  <a:rPr lang="en-NL" sz="1200" dirty="0">
                    <a:solidFill>
                      <a:srgbClr val="CFCDCD"/>
                    </a:solidFill>
                  </a:rPr>
                  <a:t>Walter C. Russell</a:t>
                </a: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400" dirty="0">
                  <a:solidFill>
                    <a:srgbClr val="CFCDCD"/>
                  </a:solidFill>
                </a:endParaRPr>
              </a:p>
              <a:p>
                <a:endParaRPr lang="en-NL" sz="1200" dirty="0">
                  <a:solidFill>
                    <a:srgbClr val="CFCDCD"/>
                  </a:solidFill>
                </a:endParaRPr>
              </a:p>
              <a:p>
                <a:endParaRPr lang="en-NL" sz="1200" dirty="0">
                  <a:solidFill>
                    <a:srgbClr val="CFCDCD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653C7E-55FE-6EE2-55A1-0601A6546FF0}"/>
                  </a:ext>
                </a:extLst>
              </p:cNvPr>
              <p:cNvSpPr txBox="1"/>
              <p:nvPr/>
            </p:nvSpPr>
            <p:spPr>
              <a:xfrm>
                <a:off x="94372" y="4003618"/>
                <a:ext cx="1573968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L" sz="1200" dirty="0">
                    <a:solidFill>
                      <a:srgbClr val="CFCDCD"/>
                    </a:solidFill>
                  </a:rPr>
                  <a:t>Leonard J. Russell</a:t>
                </a: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6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200" dirty="0">
                  <a:solidFill>
                    <a:srgbClr val="CFCDCD"/>
                  </a:solidFill>
                </a:endParaRPr>
              </a:p>
              <a:p>
                <a:pPr algn="ctr"/>
                <a:r>
                  <a:rPr lang="en-NL" sz="1200" dirty="0">
                    <a:solidFill>
                      <a:srgbClr val="CFCDCD"/>
                    </a:solidFill>
                  </a:rPr>
                  <a:t>Francis C. Russell</a:t>
                </a: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6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400" dirty="0">
                  <a:solidFill>
                    <a:srgbClr val="CFCDCD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CFCDCD"/>
                    </a:solidFill>
                  </a:rPr>
                  <a:t>Russell B. Goodman</a:t>
                </a:r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1200" dirty="0">
                  <a:solidFill>
                    <a:srgbClr val="CFCDCD"/>
                  </a:solidFill>
                </a:endParaRPr>
              </a:p>
              <a:p>
                <a:pPr algn="ctr"/>
                <a:endParaRPr lang="en-NL" sz="400" dirty="0">
                  <a:solidFill>
                    <a:srgbClr val="CFCDCD"/>
                  </a:solidFill>
                </a:endParaRPr>
              </a:p>
              <a:p>
                <a:endParaRPr lang="en-NL" sz="1200" dirty="0">
                  <a:solidFill>
                    <a:srgbClr val="CFCDCD"/>
                  </a:solidFill>
                </a:endParaRPr>
              </a:p>
              <a:p>
                <a:endParaRPr lang="en-NL" sz="1200" dirty="0">
                  <a:solidFill>
                    <a:srgbClr val="CFCDCD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71DE683-0933-D478-FDF7-F5535C4810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91715" y="706961"/>
                <a:ext cx="3365001" cy="2673319"/>
              </a:xfrm>
              <a:prstGeom prst="line">
                <a:avLst/>
              </a:prstGeom>
              <a:ln>
                <a:solidFill>
                  <a:schemeClr val="accent6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3A9F10F-6579-9A08-535E-A754F36B8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52799" y="2187169"/>
                <a:ext cx="3258147" cy="1185113"/>
              </a:xfrm>
              <a:prstGeom prst="line">
                <a:avLst/>
              </a:prstGeom>
              <a:ln>
                <a:solidFill>
                  <a:schemeClr val="accent6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5">
                <a:extLst>
                  <a:ext uri="{FF2B5EF4-FFF2-40B4-BE49-F238E27FC236}">
                    <a16:creationId xmlns:a16="http://schemas.microsoft.com/office/drawing/2014/main" id="{23C39964-2823-D941-F466-3B083DD9E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744" y="89594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761EE0C-3CF5-8006-467A-4CB006BFEA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0828" y="3420262"/>
                <a:ext cx="3288901" cy="19956"/>
              </a:xfrm>
              <a:prstGeom prst="line">
                <a:avLst/>
              </a:prstGeom>
              <a:ln>
                <a:solidFill>
                  <a:schemeClr val="accent6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7DDD380-C11A-B57E-911B-D7725454B1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0828" y="3398631"/>
                <a:ext cx="3288901" cy="1457728"/>
              </a:xfrm>
              <a:prstGeom prst="line">
                <a:avLst/>
              </a:prstGeom>
              <a:ln>
                <a:solidFill>
                  <a:schemeClr val="accent6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3B7C079-5E77-0085-8D9F-2A3CA483A2E4}"/>
                  </a:ext>
                </a:extLst>
              </p:cNvPr>
              <p:cNvCxnSpPr>
                <a:cxnSpLocks/>
                <a:endCxn id="38" idx="3"/>
              </p:cNvCxnSpPr>
              <p:nvPr/>
            </p:nvCxnSpPr>
            <p:spPr>
              <a:xfrm flipH="1">
                <a:off x="1668340" y="3450212"/>
                <a:ext cx="3206002" cy="2938675"/>
              </a:xfrm>
              <a:prstGeom prst="line">
                <a:avLst/>
              </a:prstGeom>
              <a:ln>
                <a:solidFill>
                  <a:schemeClr val="accent6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8448870-7242-014C-B29E-4C98D02AB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7600" y="1512000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FB6127C-EC34-1ABF-EED9-481923E9B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7600" y="2934000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1BDD401-2AFF-C3EB-86D8-54B212780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7600" y="4356000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5364CCF-B377-7174-91C6-9EE848843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7600" y="5778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5C3487-8C9B-FA50-7FAA-4D7FA415AC29}"/>
                  </a:ext>
                </a:extLst>
              </p:cNvPr>
              <p:cNvSpPr txBox="1"/>
              <p:nvPr/>
            </p:nvSpPr>
            <p:spPr>
              <a:xfrm>
                <a:off x="2522512" y="1140330"/>
                <a:ext cx="178924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L" sz="1800" dirty="0">
                    <a:solidFill>
                      <a:srgbClr val="CFCDC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NL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16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NL" dirty="0">
                    <a:solidFill>
                      <a:srgbClr val="CFCDC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NL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20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NL" dirty="0">
                    <a:solidFill>
                      <a:srgbClr val="CFCDC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NL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16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12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NL" dirty="0">
                    <a:solidFill>
                      <a:srgbClr val="CFCDC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endParaRPr lang="en-NL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16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NL" sz="1600" dirty="0">
                  <a:solidFill>
                    <a:srgbClr val="CFCDCD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NL" dirty="0">
                    <a:solidFill>
                      <a:srgbClr val="CFCDC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en-NL" dirty="0">
                  <a:solidFill>
                    <a:srgbClr val="CFCDCD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8D4B2A-B47B-6AF2-78AC-696B0B20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3561" y="3987909"/>
              <a:ext cx="792242" cy="236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21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4A8-EA20-ADA6-B89E-CD6B3140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8A92CC-CE85-1CE3-61A2-F15E35099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rgbClr val="CFCDCD"/>
                </a:solidFill>
              </a:rPr>
              <a:t>Multiple Disambiguation Strategies are used successively:</a:t>
            </a:r>
          </a:p>
          <a:p>
            <a:endParaRPr lang="en-GB" dirty="0"/>
          </a:p>
        </p:txBody>
      </p:sp>
      <p:graphicFrame>
        <p:nvGraphicFramePr>
          <p:cNvPr id="8" name="Segnaposto contenuto 3">
            <a:extLst>
              <a:ext uri="{FF2B5EF4-FFF2-40B4-BE49-F238E27FC236}">
                <a16:creationId xmlns:a16="http://schemas.microsoft.com/office/drawing/2014/main" id="{C03ACD6E-3F94-4691-27B0-0E4E4DF469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602609"/>
              </p:ext>
            </p:extLst>
          </p:nvPr>
        </p:nvGraphicFramePr>
        <p:xfrm>
          <a:off x="1326349" y="2907420"/>
          <a:ext cx="8448429" cy="302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733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2007-E3F3-9FEF-AFED-092A4E68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9E8E-264D-313D-FA2A-D70817B8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currently estimate the accuracy of the extracted mentions to be </a:t>
            </a:r>
            <a:r>
              <a:rPr lang="it-IT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82%-91%</a:t>
            </a:r>
          </a:p>
          <a:p>
            <a:r>
              <a:rPr lang="en-US" sz="2800" dirty="0">
                <a:solidFill>
                  <a:srgbClr val="CFCDCD"/>
                </a:solidFill>
              </a:rPr>
              <a:t>More in: </a:t>
            </a:r>
          </a:p>
          <a:p>
            <a:endParaRPr lang="en-GB" dirty="0"/>
          </a:p>
        </p:txBody>
      </p:sp>
      <p:pic>
        <p:nvPicPr>
          <p:cNvPr id="4" name="Segnaposto contenuto 6">
            <a:extLst>
              <a:ext uri="{FF2B5EF4-FFF2-40B4-BE49-F238E27FC236}">
                <a16:creationId xmlns:a16="http://schemas.microsoft.com/office/drawing/2014/main" id="{690DCB75-5AE6-4092-AA1D-38D65895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28" y="2830017"/>
            <a:ext cx="5698736" cy="2706575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2B1F4092-6864-A939-8C43-79F4C9A0F267}"/>
              </a:ext>
            </a:extLst>
          </p:cNvPr>
          <p:cNvSpPr txBox="1"/>
          <p:nvPr/>
        </p:nvSpPr>
        <p:spPr>
          <a:xfrm>
            <a:off x="2538986" y="5671529"/>
            <a:ext cx="7114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FCDC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https://doi.org/10.1007/s11192-024-05116-x</a:t>
            </a:r>
            <a:r>
              <a:rPr lang="en-US" dirty="0">
                <a:solidFill>
                  <a:srgbClr val="CFCDC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4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23AE-D63C-87BE-2DFC-5FDC578E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Application: the history of Logical Empiricism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1F68-3BA9-4D07-3436-8C0C64E0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See Verhaegh, S., </a:t>
            </a:r>
            <a:r>
              <a:rPr lang="en-GB" sz="2000" dirty="0" err="1"/>
              <a:t>Petrovich</a:t>
            </a:r>
            <a:r>
              <a:rPr lang="en-GB" sz="2000" dirty="0"/>
              <a:t>, E. and Bös, G.E. (forthcoming) ‘The American Reception of Logical Empiricism: A Mention-Based Bibliometric Analysis’, in F. Stadler and G. </a:t>
            </a:r>
            <a:r>
              <a:rPr lang="en-GB" sz="2000" dirty="0" err="1"/>
              <a:t>Schiemer</a:t>
            </a:r>
            <a:r>
              <a:rPr lang="en-GB" sz="2000" dirty="0"/>
              <a:t> (eds) </a:t>
            </a:r>
            <a:r>
              <a:rPr lang="en-GB" sz="2000" i="1" dirty="0"/>
              <a:t>The Vienna Circle - History and Legacy</a:t>
            </a:r>
            <a:r>
              <a:rPr lang="en-GB" sz="2000" dirty="0"/>
              <a:t>. Springer (Vienna Circle Institute Yearbook). Preprint available on </a:t>
            </a:r>
            <a:r>
              <a:rPr lang="en-GB" sz="2000" dirty="0">
                <a:hlinkClick r:id="rId2"/>
              </a:rPr>
              <a:t>https://edhiphy.org/publications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DF40A-46A1-879C-C444-8745EE0A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85" y="1690688"/>
            <a:ext cx="3614588" cy="310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191E6-243C-A6A5-4A99-75F4FE18E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39" y="1652582"/>
            <a:ext cx="4060316" cy="2818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1141-9386-C537-2983-A76BA68D74CF}"/>
              </a:ext>
            </a:extLst>
          </p:cNvPr>
          <p:cNvSpPr txBox="1"/>
          <p:nvPr/>
        </p:nvSpPr>
        <p:spPr>
          <a:xfrm>
            <a:off x="9284585" y="3093496"/>
            <a:ext cx="24074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i="1" dirty="0">
                <a:solidFill>
                  <a:srgbClr val="D0CEC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Mention statistics of eleven logical </a:t>
            </a:r>
            <a:r>
              <a:rPr lang="en-NL" sz="1400" i="1">
                <a:solidFill>
                  <a:srgbClr val="D0CEC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empiricists in</a:t>
            </a:r>
            <a:br>
              <a:rPr lang="en-US" sz="1400" i="1" dirty="0">
                <a:solidFill>
                  <a:srgbClr val="D0CEC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</a:br>
            <a:r>
              <a:rPr lang="en-NL" sz="1400" i="1">
                <a:solidFill>
                  <a:srgbClr val="D0CEC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NL" sz="1400" i="1" dirty="0">
                <a:solidFill>
                  <a:srgbClr val="D0CECE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philosophy journals by decade.</a:t>
            </a:r>
            <a:endParaRPr lang="en-NL" sz="1400" dirty="0">
              <a:solidFill>
                <a:srgbClr val="D0CECE"/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5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6ED3-5CE5-9117-96B2-E8168494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ED60-1A46-574F-5AE0-A8C32E5BB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C22B6-118F-C56D-476D-EA8EB6BA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77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59FE6-38FF-B968-B15D-371F96819A68}"/>
              </a:ext>
            </a:extLst>
          </p:cNvPr>
          <p:cNvSpPr txBox="1"/>
          <p:nvPr/>
        </p:nvSpPr>
        <p:spPr>
          <a:xfrm>
            <a:off x="2716696" y="5807631"/>
            <a:ext cx="740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0CECE"/>
                </a:solidFill>
              </a:rPr>
              <a:t>Philosopher co-occurrences in American Philosophy 1931-1940</a:t>
            </a:r>
            <a:br>
              <a:rPr lang="en-GB" dirty="0">
                <a:solidFill>
                  <a:srgbClr val="D0CECE"/>
                </a:solidFill>
              </a:rPr>
            </a:br>
            <a:r>
              <a:rPr lang="en-GB" dirty="0">
                <a:solidFill>
                  <a:srgbClr val="D0CECE"/>
                </a:solidFill>
              </a:rPr>
              <a:t>Logical Empiricists are clustered with British Analytic Philosophers</a:t>
            </a:r>
          </a:p>
        </p:txBody>
      </p:sp>
    </p:spTree>
    <p:extLst>
      <p:ext uri="{BB962C8B-B14F-4D97-AF65-F5344CB8AC3E}">
        <p14:creationId xmlns:p14="http://schemas.microsoft.com/office/powerpoint/2010/main" val="199705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2522-AE19-77C1-5C9E-8BF597FC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7ED6-3E3B-18D1-AB0F-6CE2FA4F6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FE20-C734-58FA-D752-799461C5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772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29ED5-107A-64A0-2812-6AD0471310F7}"/>
              </a:ext>
            </a:extLst>
          </p:cNvPr>
          <p:cNvSpPr txBox="1"/>
          <p:nvPr/>
        </p:nvSpPr>
        <p:spPr>
          <a:xfrm>
            <a:off x="2769043" y="5850235"/>
            <a:ext cx="6724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D0CECE"/>
                </a:solidFill>
              </a:rPr>
              <a:t>Philosopher co-occurrences in American Philosophy 1951-1960. </a:t>
            </a:r>
          </a:p>
          <a:p>
            <a:r>
              <a:rPr lang="en-GB" dirty="0">
                <a:solidFill>
                  <a:srgbClr val="D0CECE"/>
                </a:solidFill>
              </a:rPr>
              <a:t>Logical Empiricists are clustered with Scientists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7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82E-CB74-0713-E232-8B8D7D25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4785E-3D8A-74E9-EFF2-712D601A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D58BB1-B272-3FC7-F661-E8E85A9B0470}"/>
              </a:ext>
            </a:extLst>
          </p:cNvPr>
          <p:cNvCxnSpPr>
            <a:cxnSpLocks/>
          </p:cNvCxnSpPr>
          <p:nvPr/>
        </p:nvCxnSpPr>
        <p:spPr>
          <a:xfrm flipV="1">
            <a:off x="1293616" y="1607090"/>
            <a:ext cx="1565808" cy="14214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DC501B-88A7-5DF6-105D-CDAA77AC67FA}"/>
              </a:ext>
            </a:extLst>
          </p:cNvPr>
          <p:cNvCxnSpPr>
            <a:cxnSpLocks/>
          </p:cNvCxnSpPr>
          <p:nvPr/>
        </p:nvCxnSpPr>
        <p:spPr>
          <a:xfrm flipV="1">
            <a:off x="1272429" y="807122"/>
            <a:ext cx="795565" cy="961207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71F29F-2A14-B558-A059-9D6DC6BCC9D2}"/>
              </a:ext>
            </a:extLst>
          </p:cNvPr>
          <p:cNvCxnSpPr>
            <a:cxnSpLocks/>
          </p:cNvCxnSpPr>
          <p:nvPr/>
        </p:nvCxnSpPr>
        <p:spPr>
          <a:xfrm>
            <a:off x="357869" y="895817"/>
            <a:ext cx="930190" cy="93646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D843EF-A01D-F5D4-05E4-8DB93FCCDC0C}"/>
              </a:ext>
            </a:extLst>
          </p:cNvPr>
          <p:cNvCxnSpPr>
            <a:cxnSpLocks/>
          </p:cNvCxnSpPr>
          <p:nvPr/>
        </p:nvCxnSpPr>
        <p:spPr>
          <a:xfrm flipH="1">
            <a:off x="274246" y="1780007"/>
            <a:ext cx="1006554" cy="27884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A15ED1-219F-A18D-7E40-264A35B9C5B6}"/>
              </a:ext>
            </a:extLst>
          </p:cNvPr>
          <p:cNvCxnSpPr>
            <a:cxnSpLocks/>
          </p:cNvCxnSpPr>
          <p:nvPr/>
        </p:nvCxnSpPr>
        <p:spPr>
          <a:xfrm flipH="1">
            <a:off x="2168156" y="2512574"/>
            <a:ext cx="52985" cy="76232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393F3E-D33D-258D-B63C-E7C2B1D61C6F}"/>
              </a:ext>
            </a:extLst>
          </p:cNvPr>
          <p:cNvCxnSpPr>
            <a:cxnSpLocks/>
          </p:cNvCxnSpPr>
          <p:nvPr/>
        </p:nvCxnSpPr>
        <p:spPr>
          <a:xfrm flipH="1">
            <a:off x="1378432" y="2438435"/>
            <a:ext cx="834191" cy="45530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BC8E36-DF6F-4BAB-88C6-02A8A77127E8}"/>
              </a:ext>
            </a:extLst>
          </p:cNvPr>
          <p:cNvCxnSpPr>
            <a:cxnSpLocks/>
          </p:cNvCxnSpPr>
          <p:nvPr/>
        </p:nvCxnSpPr>
        <p:spPr>
          <a:xfrm flipH="1" flipV="1">
            <a:off x="1401701" y="2885595"/>
            <a:ext cx="769528" cy="36027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016BC3-1DE9-5877-98F6-77558C1D35E1}"/>
              </a:ext>
            </a:extLst>
          </p:cNvPr>
          <p:cNvCxnSpPr>
            <a:cxnSpLocks/>
          </p:cNvCxnSpPr>
          <p:nvPr/>
        </p:nvCxnSpPr>
        <p:spPr>
          <a:xfrm>
            <a:off x="1296555" y="1762089"/>
            <a:ext cx="889586" cy="685555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E18A48-EDFA-F69F-BC00-2F2F4C2D4B36}"/>
              </a:ext>
            </a:extLst>
          </p:cNvPr>
          <p:cNvCxnSpPr>
            <a:cxnSpLocks/>
          </p:cNvCxnSpPr>
          <p:nvPr/>
        </p:nvCxnSpPr>
        <p:spPr>
          <a:xfrm flipH="1">
            <a:off x="253450" y="2074042"/>
            <a:ext cx="36401" cy="970007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8D3597-ADC1-5517-11C7-FE01CCCBE473}"/>
              </a:ext>
            </a:extLst>
          </p:cNvPr>
          <p:cNvCxnSpPr>
            <a:cxnSpLocks/>
          </p:cNvCxnSpPr>
          <p:nvPr/>
        </p:nvCxnSpPr>
        <p:spPr>
          <a:xfrm flipH="1">
            <a:off x="715003" y="3608006"/>
            <a:ext cx="18225" cy="106731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370B61-8FDB-2561-D558-EF1F16EBCCD8}"/>
              </a:ext>
            </a:extLst>
          </p:cNvPr>
          <p:cNvCxnSpPr>
            <a:cxnSpLocks/>
          </p:cNvCxnSpPr>
          <p:nvPr/>
        </p:nvCxnSpPr>
        <p:spPr>
          <a:xfrm flipH="1">
            <a:off x="-165108" y="3623968"/>
            <a:ext cx="870494" cy="352141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FD2771-D97F-5977-73CB-AD43D6C1E9BE}"/>
              </a:ext>
            </a:extLst>
          </p:cNvPr>
          <p:cNvCxnSpPr>
            <a:cxnSpLocks/>
          </p:cNvCxnSpPr>
          <p:nvPr/>
        </p:nvCxnSpPr>
        <p:spPr>
          <a:xfrm flipV="1">
            <a:off x="-154869" y="4645847"/>
            <a:ext cx="887383" cy="45520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C1D888-634F-1620-76B9-A5E492618B82}"/>
              </a:ext>
            </a:extLst>
          </p:cNvPr>
          <p:cNvCxnSpPr>
            <a:cxnSpLocks/>
          </p:cNvCxnSpPr>
          <p:nvPr/>
        </p:nvCxnSpPr>
        <p:spPr>
          <a:xfrm flipH="1" flipV="1">
            <a:off x="1558611" y="5322607"/>
            <a:ext cx="1133065" cy="66407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DE5B99-D2DA-5377-1F03-C64F856F3014}"/>
              </a:ext>
            </a:extLst>
          </p:cNvPr>
          <p:cNvCxnSpPr>
            <a:cxnSpLocks/>
          </p:cNvCxnSpPr>
          <p:nvPr/>
        </p:nvCxnSpPr>
        <p:spPr>
          <a:xfrm flipH="1">
            <a:off x="667406" y="6250136"/>
            <a:ext cx="1000282" cy="36141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CF745F-D885-7B60-5276-5CC1F170F5F4}"/>
              </a:ext>
            </a:extLst>
          </p:cNvPr>
          <p:cNvCxnSpPr>
            <a:cxnSpLocks/>
          </p:cNvCxnSpPr>
          <p:nvPr/>
        </p:nvCxnSpPr>
        <p:spPr>
          <a:xfrm flipH="1">
            <a:off x="1055518" y="5329829"/>
            <a:ext cx="485085" cy="64288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1E31D6-946E-AB60-6183-28770773BFDB}"/>
              </a:ext>
            </a:extLst>
          </p:cNvPr>
          <p:cNvCxnSpPr>
            <a:cxnSpLocks/>
          </p:cNvCxnSpPr>
          <p:nvPr/>
        </p:nvCxnSpPr>
        <p:spPr>
          <a:xfrm flipH="1">
            <a:off x="1655400" y="6013927"/>
            <a:ext cx="999413" cy="24384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C11F5A-988C-4D1B-6861-C80D56F224D2}"/>
              </a:ext>
            </a:extLst>
          </p:cNvPr>
          <p:cNvCxnSpPr>
            <a:cxnSpLocks/>
          </p:cNvCxnSpPr>
          <p:nvPr/>
        </p:nvCxnSpPr>
        <p:spPr>
          <a:xfrm flipH="1">
            <a:off x="1542704" y="3927497"/>
            <a:ext cx="10267" cy="1497815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D783B7-006C-E4C2-ECD2-E43EBEC0F0EC}"/>
              </a:ext>
            </a:extLst>
          </p:cNvPr>
          <p:cNvCxnSpPr>
            <a:cxnSpLocks/>
          </p:cNvCxnSpPr>
          <p:nvPr/>
        </p:nvCxnSpPr>
        <p:spPr>
          <a:xfrm flipH="1">
            <a:off x="2976705" y="1998157"/>
            <a:ext cx="785637" cy="53401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774FFD-752E-121D-0D9A-5C0897731A50}"/>
              </a:ext>
            </a:extLst>
          </p:cNvPr>
          <p:cNvCxnSpPr>
            <a:cxnSpLocks/>
          </p:cNvCxnSpPr>
          <p:nvPr/>
        </p:nvCxnSpPr>
        <p:spPr>
          <a:xfrm flipH="1" flipV="1">
            <a:off x="2823688" y="1492703"/>
            <a:ext cx="931294" cy="498447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D6BCF3-55DE-93CD-9070-298316595DDC}"/>
              </a:ext>
            </a:extLst>
          </p:cNvPr>
          <p:cNvCxnSpPr>
            <a:cxnSpLocks/>
          </p:cNvCxnSpPr>
          <p:nvPr/>
        </p:nvCxnSpPr>
        <p:spPr>
          <a:xfrm flipH="1">
            <a:off x="2976706" y="1076472"/>
            <a:ext cx="1161241" cy="484401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1F59EC-C547-762E-DAD5-1BDF545050D2}"/>
              </a:ext>
            </a:extLst>
          </p:cNvPr>
          <p:cNvCxnSpPr>
            <a:cxnSpLocks/>
          </p:cNvCxnSpPr>
          <p:nvPr/>
        </p:nvCxnSpPr>
        <p:spPr>
          <a:xfrm flipH="1">
            <a:off x="2908971" y="473036"/>
            <a:ext cx="103483" cy="115669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A04325-A8D0-6A19-4EE2-AEE3D6E74F0A}"/>
              </a:ext>
            </a:extLst>
          </p:cNvPr>
          <p:cNvCxnSpPr>
            <a:cxnSpLocks/>
          </p:cNvCxnSpPr>
          <p:nvPr/>
        </p:nvCxnSpPr>
        <p:spPr>
          <a:xfrm flipH="1">
            <a:off x="2886675" y="820853"/>
            <a:ext cx="643502" cy="78495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6D430D-09AC-AAD2-E1AA-17576D090391}"/>
              </a:ext>
            </a:extLst>
          </p:cNvPr>
          <p:cNvCxnSpPr>
            <a:cxnSpLocks/>
          </p:cNvCxnSpPr>
          <p:nvPr/>
        </p:nvCxnSpPr>
        <p:spPr>
          <a:xfrm flipH="1" flipV="1">
            <a:off x="2944672" y="1573398"/>
            <a:ext cx="715363" cy="171739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899441-8AE9-3EB5-16C7-E00F4484BD35}"/>
              </a:ext>
            </a:extLst>
          </p:cNvPr>
          <p:cNvCxnSpPr>
            <a:cxnSpLocks/>
          </p:cNvCxnSpPr>
          <p:nvPr/>
        </p:nvCxnSpPr>
        <p:spPr>
          <a:xfrm flipH="1" flipV="1">
            <a:off x="3754197" y="1991146"/>
            <a:ext cx="886393" cy="986104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B5E639-102D-5DA4-DCC1-501C46BF3417}"/>
              </a:ext>
            </a:extLst>
          </p:cNvPr>
          <p:cNvCxnSpPr>
            <a:cxnSpLocks/>
          </p:cNvCxnSpPr>
          <p:nvPr/>
        </p:nvCxnSpPr>
        <p:spPr>
          <a:xfrm flipH="1">
            <a:off x="4642563" y="1810425"/>
            <a:ext cx="88702" cy="1181959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FF28E3-C8EE-4A22-4CF9-CCFC8E1A5E62}"/>
              </a:ext>
            </a:extLst>
          </p:cNvPr>
          <p:cNvCxnSpPr>
            <a:cxnSpLocks/>
          </p:cNvCxnSpPr>
          <p:nvPr/>
        </p:nvCxnSpPr>
        <p:spPr>
          <a:xfrm flipH="1" flipV="1">
            <a:off x="2944727" y="1560869"/>
            <a:ext cx="1796706" cy="25808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569A21-70B9-5E50-CDF8-9052FE2A9A94}"/>
              </a:ext>
            </a:extLst>
          </p:cNvPr>
          <p:cNvCxnSpPr>
            <a:cxnSpLocks/>
          </p:cNvCxnSpPr>
          <p:nvPr/>
        </p:nvCxnSpPr>
        <p:spPr>
          <a:xfrm flipH="1">
            <a:off x="4381793" y="2968841"/>
            <a:ext cx="269571" cy="103812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794B20-BF87-E449-BBB3-7700849485AB}"/>
              </a:ext>
            </a:extLst>
          </p:cNvPr>
          <p:cNvCxnSpPr>
            <a:cxnSpLocks/>
          </p:cNvCxnSpPr>
          <p:nvPr/>
        </p:nvCxnSpPr>
        <p:spPr>
          <a:xfrm flipH="1">
            <a:off x="3557327" y="2945518"/>
            <a:ext cx="1101223" cy="1164327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A6B6D7-F684-798E-6416-2CD3C378C869}"/>
              </a:ext>
            </a:extLst>
          </p:cNvPr>
          <p:cNvCxnSpPr>
            <a:cxnSpLocks/>
          </p:cNvCxnSpPr>
          <p:nvPr/>
        </p:nvCxnSpPr>
        <p:spPr>
          <a:xfrm flipH="1">
            <a:off x="4137948" y="1043931"/>
            <a:ext cx="782805" cy="85705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7AE357-65DB-6364-06DB-15725B389D23}"/>
              </a:ext>
            </a:extLst>
          </p:cNvPr>
          <p:cNvCxnSpPr>
            <a:cxnSpLocks/>
          </p:cNvCxnSpPr>
          <p:nvPr/>
        </p:nvCxnSpPr>
        <p:spPr>
          <a:xfrm flipH="1">
            <a:off x="4040869" y="501016"/>
            <a:ext cx="490822" cy="69484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EE3466-C045-2AD1-AB1C-2416824E93E8}"/>
              </a:ext>
            </a:extLst>
          </p:cNvPr>
          <p:cNvCxnSpPr>
            <a:cxnSpLocks/>
          </p:cNvCxnSpPr>
          <p:nvPr/>
        </p:nvCxnSpPr>
        <p:spPr>
          <a:xfrm flipH="1">
            <a:off x="4920745" y="768220"/>
            <a:ext cx="1003224" cy="30824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B5680F-25A0-09C6-BC98-AA68569784A8}"/>
              </a:ext>
            </a:extLst>
          </p:cNvPr>
          <p:cNvCxnSpPr>
            <a:cxnSpLocks/>
          </p:cNvCxnSpPr>
          <p:nvPr/>
        </p:nvCxnSpPr>
        <p:spPr>
          <a:xfrm flipH="1">
            <a:off x="4609290" y="2214255"/>
            <a:ext cx="929170" cy="78390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39CA68-07B3-8B02-67EC-790A9A66A326}"/>
              </a:ext>
            </a:extLst>
          </p:cNvPr>
          <p:cNvCxnSpPr>
            <a:cxnSpLocks/>
          </p:cNvCxnSpPr>
          <p:nvPr/>
        </p:nvCxnSpPr>
        <p:spPr>
          <a:xfrm flipH="1">
            <a:off x="4717093" y="1492704"/>
            <a:ext cx="656253" cy="345441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AB93F2-2D8C-D3FF-62F6-D4CC2DD47133}"/>
              </a:ext>
            </a:extLst>
          </p:cNvPr>
          <p:cNvCxnSpPr>
            <a:cxnSpLocks/>
          </p:cNvCxnSpPr>
          <p:nvPr/>
        </p:nvCxnSpPr>
        <p:spPr>
          <a:xfrm>
            <a:off x="4747023" y="1832270"/>
            <a:ext cx="480784" cy="2039531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EAB7A2-F119-5FEC-509D-FAF49F62982E}"/>
              </a:ext>
            </a:extLst>
          </p:cNvPr>
          <p:cNvCxnSpPr>
            <a:cxnSpLocks/>
          </p:cNvCxnSpPr>
          <p:nvPr/>
        </p:nvCxnSpPr>
        <p:spPr>
          <a:xfrm flipV="1">
            <a:off x="2483160" y="3961781"/>
            <a:ext cx="1919125" cy="19714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1D0FF-1E08-B2F4-5A54-660AEC207FF0}"/>
              </a:ext>
            </a:extLst>
          </p:cNvPr>
          <p:cNvCxnSpPr>
            <a:cxnSpLocks/>
          </p:cNvCxnSpPr>
          <p:nvPr/>
        </p:nvCxnSpPr>
        <p:spPr>
          <a:xfrm flipH="1">
            <a:off x="1554605" y="4139307"/>
            <a:ext cx="928553" cy="1206889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E989F0-1D35-1C2F-687B-1853179A6B66}"/>
              </a:ext>
            </a:extLst>
          </p:cNvPr>
          <p:cNvCxnSpPr>
            <a:cxnSpLocks/>
          </p:cNvCxnSpPr>
          <p:nvPr/>
        </p:nvCxnSpPr>
        <p:spPr>
          <a:xfrm flipH="1">
            <a:off x="4640586" y="2917330"/>
            <a:ext cx="1091533" cy="4825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CF9C1F-7516-6D9D-C906-2DBF2E3F625D}"/>
              </a:ext>
            </a:extLst>
          </p:cNvPr>
          <p:cNvCxnSpPr>
            <a:cxnSpLocks/>
          </p:cNvCxnSpPr>
          <p:nvPr/>
        </p:nvCxnSpPr>
        <p:spPr>
          <a:xfrm flipH="1" flipV="1">
            <a:off x="3826521" y="5022469"/>
            <a:ext cx="1772477" cy="849635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BCB0A9-3802-284C-6D0A-A4DE5AB3DE16}"/>
              </a:ext>
            </a:extLst>
          </p:cNvPr>
          <p:cNvCxnSpPr>
            <a:cxnSpLocks/>
          </p:cNvCxnSpPr>
          <p:nvPr/>
        </p:nvCxnSpPr>
        <p:spPr>
          <a:xfrm flipH="1" flipV="1">
            <a:off x="4557530" y="4532205"/>
            <a:ext cx="737977" cy="23625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1CD51D-6A77-68C9-A9AD-57A305013298}"/>
              </a:ext>
            </a:extLst>
          </p:cNvPr>
          <p:cNvCxnSpPr>
            <a:cxnSpLocks/>
          </p:cNvCxnSpPr>
          <p:nvPr/>
        </p:nvCxnSpPr>
        <p:spPr>
          <a:xfrm flipH="1" flipV="1">
            <a:off x="2167043" y="3202286"/>
            <a:ext cx="1684054" cy="1816971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809617-8DA8-DB6B-ADC4-DB57DB8AD0FE}"/>
              </a:ext>
            </a:extLst>
          </p:cNvPr>
          <p:cNvCxnSpPr>
            <a:cxnSpLocks/>
          </p:cNvCxnSpPr>
          <p:nvPr/>
        </p:nvCxnSpPr>
        <p:spPr>
          <a:xfrm flipV="1">
            <a:off x="4682316" y="4756963"/>
            <a:ext cx="624839" cy="80778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0B9816-6342-FD7A-18F2-80DA8EA584A2}"/>
              </a:ext>
            </a:extLst>
          </p:cNvPr>
          <p:cNvCxnSpPr>
            <a:cxnSpLocks/>
          </p:cNvCxnSpPr>
          <p:nvPr/>
        </p:nvCxnSpPr>
        <p:spPr>
          <a:xfrm flipH="1">
            <a:off x="725568" y="3047417"/>
            <a:ext cx="144121" cy="586519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C91924-DD28-5526-A966-FD428B24585D}"/>
              </a:ext>
            </a:extLst>
          </p:cNvPr>
          <p:cNvCxnSpPr>
            <a:cxnSpLocks/>
          </p:cNvCxnSpPr>
          <p:nvPr/>
        </p:nvCxnSpPr>
        <p:spPr>
          <a:xfrm>
            <a:off x="-477548" y="3227574"/>
            <a:ext cx="1214105" cy="40635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C6D3F4-0C58-68C9-AF91-FFBB248448FF}"/>
              </a:ext>
            </a:extLst>
          </p:cNvPr>
          <p:cNvCxnSpPr>
            <a:cxnSpLocks/>
          </p:cNvCxnSpPr>
          <p:nvPr/>
        </p:nvCxnSpPr>
        <p:spPr>
          <a:xfrm flipV="1">
            <a:off x="366067" y="5335067"/>
            <a:ext cx="1192261" cy="53484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0C9A71-C596-C12C-0304-336BCEA451DA}"/>
              </a:ext>
            </a:extLst>
          </p:cNvPr>
          <p:cNvCxnSpPr>
            <a:cxnSpLocks/>
          </p:cNvCxnSpPr>
          <p:nvPr/>
        </p:nvCxnSpPr>
        <p:spPr>
          <a:xfrm flipH="1" flipV="1">
            <a:off x="-173371" y="5063896"/>
            <a:ext cx="519259" cy="777874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31A3F51-B75E-7728-07BF-7574C0A97218}"/>
              </a:ext>
            </a:extLst>
          </p:cNvPr>
          <p:cNvCxnSpPr>
            <a:cxnSpLocks/>
          </p:cNvCxnSpPr>
          <p:nvPr/>
        </p:nvCxnSpPr>
        <p:spPr>
          <a:xfrm flipH="1">
            <a:off x="4626076" y="1600913"/>
            <a:ext cx="1635213" cy="137329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6FA632-2BA8-8AFC-DC72-5E62F712890A}"/>
              </a:ext>
            </a:extLst>
          </p:cNvPr>
          <p:cNvCxnSpPr>
            <a:cxnSpLocks/>
          </p:cNvCxnSpPr>
          <p:nvPr/>
        </p:nvCxnSpPr>
        <p:spPr>
          <a:xfrm flipV="1">
            <a:off x="258763" y="820851"/>
            <a:ext cx="1799204" cy="216739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146ABB-B248-A223-7DD7-B25FA5A2D863}"/>
              </a:ext>
            </a:extLst>
          </p:cNvPr>
          <p:cNvCxnSpPr>
            <a:cxnSpLocks/>
          </p:cNvCxnSpPr>
          <p:nvPr/>
        </p:nvCxnSpPr>
        <p:spPr>
          <a:xfrm flipH="1">
            <a:off x="3664321" y="1167409"/>
            <a:ext cx="439893" cy="2103257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E3E8BC-BED3-6209-2616-151079D0429C}"/>
              </a:ext>
            </a:extLst>
          </p:cNvPr>
          <p:cNvCxnSpPr>
            <a:cxnSpLocks/>
          </p:cNvCxnSpPr>
          <p:nvPr/>
        </p:nvCxnSpPr>
        <p:spPr>
          <a:xfrm flipV="1">
            <a:off x="1548472" y="1575461"/>
            <a:ext cx="1337927" cy="234297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B6CCE0-FEBD-7DB2-203F-F25DFDFEAC56}"/>
              </a:ext>
            </a:extLst>
          </p:cNvPr>
          <p:cNvCxnSpPr>
            <a:cxnSpLocks/>
          </p:cNvCxnSpPr>
          <p:nvPr/>
        </p:nvCxnSpPr>
        <p:spPr>
          <a:xfrm>
            <a:off x="-191705" y="1411724"/>
            <a:ext cx="497045" cy="662319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535A77-153E-503C-E469-9E31041167D8}"/>
              </a:ext>
            </a:extLst>
          </p:cNvPr>
          <p:cNvCxnSpPr>
            <a:cxnSpLocks/>
          </p:cNvCxnSpPr>
          <p:nvPr/>
        </p:nvCxnSpPr>
        <p:spPr>
          <a:xfrm>
            <a:off x="1280681" y="1798683"/>
            <a:ext cx="1626033" cy="3174032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445FA8-9D91-374F-65A8-F01A30A4790C}"/>
              </a:ext>
            </a:extLst>
          </p:cNvPr>
          <p:cNvCxnSpPr>
            <a:cxnSpLocks/>
          </p:cNvCxnSpPr>
          <p:nvPr/>
        </p:nvCxnSpPr>
        <p:spPr>
          <a:xfrm flipH="1">
            <a:off x="3601763" y="5019256"/>
            <a:ext cx="244253" cy="68932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329B5F-2BB4-2605-F41A-1D7A2B31A673}"/>
              </a:ext>
            </a:extLst>
          </p:cNvPr>
          <p:cNvCxnSpPr>
            <a:cxnSpLocks/>
          </p:cNvCxnSpPr>
          <p:nvPr/>
        </p:nvCxnSpPr>
        <p:spPr>
          <a:xfrm>
            <a:off x="2203044" y="3246134"/>
            <a:ext cx="702325" cy="21672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520EC8-93F2-4DB2-974D-05A67801A512}"/>
              </a:ext>
            </a:extLst>
          </p:cNvPr>
          <p:cNvCxnSpPr>
            <a:cxnSpLocks/>
          </p:cNvCxnSpPr>
          <p:nvPr/>
        </p:nvCxnSpPr>
        <p:spPr>
          <a:xfrm flipH="1" flipV="1">
            <a:off x="3942346" y="5986890"/>
            <a:ext cx="474400" cy="678024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501CAE-3FA6-1036-3ED8-0A3909DFDA5B}"/>
              </a:ext>
            </a:extLst>
          </p:cNvPr>
          <p:cNvCxnSpPr>
            <a:cxnSpLocks/>
          </p:cNvCxnSpPr>
          <p:nvPr/>
        </p:nvCxnSpPr>
        <p:spPr>
          <a:xfrm>
            <a:off x="203655" y="853724"/>
            <a:ext cx="4310971" cy="210481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CFEA8B-C2AE-F7FD-D012-370113D5BDF1}"/>
              </a:ext>
            </a:extLst>
          </p:cNvPr>
          <p:cNvCxnSpPr>
            <a:cxnSpLocks/>
          </p:cNvCxnSpPr>
          <p:nvPr/>
        </p:nvCxnSpPr>
        <p:spPr>
          <a:xfrm>
            <a:off x="2960709" y="4921569"/>
            <a:ext cx="906826" cy="11517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1B9346-37C6-67F3-1640-725064D5576F}"/>
              </a:ext>
            </a:extLst>
          </p:cNvPr>
          <p:cNvCxnSpPr>
            <a:cxnSpLocks/>
          </p:cNvCxnSpPr>
          <p:nvPr/>
        </p:nvCxnSpPr>
        <p:spPr>
          <a:xfrm flipV="1">
            <a:off x="4425958" y="3848650"/>
            <a:ext cx="816761" cy="124904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553F47-9C0A-E6C7-977C-51E8303EE6E5}"/>
              </a:ext>
            </a:extLst>
          </p:cNvPr>
          <p:cNvCxnSpPr>
            <a:cxnSpLocks/>
          </p:cNvCxnSpPr>
          <p:nvPr/>
        </p:nvCxnSpPr>
        <p:spPr>
          <a:xfrm flipH="1" flipV="1">
            <a:off x="1176649" y="425174"/>
            <a:ext cx="110288" cy="136261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444319-7F97-C4D1-DC93-1CBE0B2697A9}"/>
              </a:ext>
            </a:extLst>
          </p:cNvPr>
          <p:cNvCxnSpPr>
            <a:cxnSpLocks/>
          </p:cNvCxnSpPr>
          <p:nvPr/>
        </p:nvCxnSpPr>
        <p:spPr>
          <a:xfrm>
            <a:off x="3894558" y="105597"/>
            <a:ext cx="1269705" cy="4984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C91B3C3-F6F8-0BFF-24C7-837B10911DD1}"/>
              </a:ext>
            </a:extLst>
          </p:cNvPr>
          <p:cNvCxnSpPr>
            <a:cxnSpLocks/>
          </p:cNvCxnSpPr>
          <p:nvPr/>
        </p:nvCxnSpPr>
        <p:spPr>
          <a:xfrm flipV="1">
            <a:off x="4762245" y="194227"/>
            <a:ext cx="338454" cy="1568439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DB5FFB-E8F5-75C5-5B5F-3984A9BEEE87}"/>
              </a:ext>
            </a:extLst>
          </p:cNvPr>
          <p:cNvCxnSpPr>
            <a:cxnSpLocks/>
          </p:cNvCxnSpPr>
          <p:nvPr/>
        </p:nvCxnSpPr>
        <p:spPr>
          <a:xfrm>
            <a:off x="2683108" y="6002626"/>
            <a:ext cx="555448" cy="63341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2923E773-445E-43D9-46EB-95E6C5E3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529" y="-215419"/>
            <a:ext cx="722823" cy="72282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96D6493-FC64-E859-AD93-921AC788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28" y="5037765"/>
            <a:ext cx="903529" cy="90352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FEC5531-142B-43CC-42D8-3D736D6D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660" y="5822233"/>
            <a:ext cx="361412" cy="3614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00D87C9-5EE6-D310-59FA-BB9FABF65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336" y="5480359"/>
            <a:ext cx="363047" cy="36141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4229C2B-343B-3D59-B92A-2CC1B2E1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361" y="4554637"/>
            <a:ext cx="722823" cy="7228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DE67692-3367-1A6F-5303-C4BA5D81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205" y="2387267"/>
            <a:ext cx="1084234" cy="108423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1" name="Picture 24">
            <a:extLst>
              <a:ext uri="{FF2B5EF4-FFF2-40B4-BE49-F238E27FC236}">
                <a16:creationId xmlns:a16="http://schemas.microsoft.com/office/drawing/2014/main" id="{C19B5B20-911E-27CE-008F-185E3D0A0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9" y="1028726"/>
            <a:ext cx="1445646" cy="144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B3458E5A-753F-B8F0-D4BF-B4F3001C40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65" y="2512577"/>
            <a:ext cx="722822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1C5FA6-C9BE-466A-B326-AA5BA4AC6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5194" y="524608"/>
            <a:ext cx="542117" cy="54211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B08F79-CB7C-55F9-6A9D-B433B47237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0874" y="3548440"/>
            <a:ext cx="722823" cy="722823"/>
          </a:xfrm>
          <a:prstGeom prst="rect">
            <a:avLst/>
          </a:prstGeom>
        </p:spPr>
      </p:pic>
      <p:pic>
        <p:nvPicPr>
          <p:cNvPr id="75" name="Picture 9">
            <a:extLst>
              <a:ext uri="{FF2B5EF4-FFF2-40B4-BE49-F238E27FC236}">
                <a16:creationId xmlns:a16="http://schemas.microsoft.com/office/drawing/2014/main" id="{D6BD4141-2329-E9A2-EAFD-9DCAFC957D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2" y="4749301"/>
            <a:ext cx="1081054" cy="108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6C65B10-7A9F-A139-6065-77A7A86B9E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26590" y="3591096"/>
            <a:ext cx="722823" cy="72282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094B334-4882-D361-28C1-FD2F6DDCD4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1696" y="5913227"/>
            <a:ext cx="722823" cy="72282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C8B818E-4CBA-7140-9A80-80AA4BC950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177" y="6250142"/>
            <a:ext cx="722823" cy="72282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F1C9ABB-6204-5C8F-A578-7C94B692C0F9}"/>
              </a:ext>
            </a:extLst>
          </p:cNvPr>
          <p:cNvPicPr>
            <a:picLocks noChangeAspect="1"/>
          </p:cNvPicPr>
          <p:nvPr/>
        </p:nvPicPr>
        <p:blipFill>
          <a:blip r:embed="rId16">
            <a:grayscl/>
          </a:blip>
          <a:stretch>
            <a:fillRect/>
          </a:stretch>
        </p:blipFill>
        <p:spPr>
          <a:xfrm>
            <a:off x="2049089" y="3797512"/>
            <a:ext cx="722823" cy="72282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AB69F47-809A-F638-04A4-FC7BC50697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765" y="4197527"/>
            <a:ext cx="903529" cy="903529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id="{E3D13F8E-504A-8D4E-7A43-49F5EEC903FE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52" y="1474250"/>
            <a:ext cx="722823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E55B028-544D-454C-B7F3-5CD57559E6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3202036" y="3748434"/>
            <a:ext cx="722823" cy="72282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C325E24-40B8-1805-B727-39D91DFA75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534781" y="4702489"/>
            <a:ext cx="722823" cy="72282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5410EC1-CD96-5FFA-1050-173D59BAD4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09682" y="473045"/>
            <a:ext cx="722823" cy="72282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ED73D9-E7F4-401A-5910-21004B20559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591" y="3274901"/>
            <a:ext cx="722823" cy="72282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A8C93E7-3F4A-216D-BC6B-78359A17D3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98620" y="2878118"/>
            <a:ext cx="722823" cy="72282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B05140B-A5D2-6926-4101-B0591C905D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66847" y="989800"/>
            <a:ext cx="1084234" cy="108423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AB918AE7-B3B3-6DBE-B646-D4BA8ACFEF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77" y="2848205"/>
            <a:ext cx="725144" cy="72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3">
            <a:extLst>
              <a:ext uri="{FF2B5EF4-FFF2-40B4-BE49-F238E27FC236}">
                <a16:creationId xmlns:a16="http://schemas.microsoft.com/office/drawing/2014/main" id="{65F1D913-95DB-814A-8EA8-36D9868F7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7" y="2522585"/>
            <a:ext cx="721957" cy="72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id="{8155C634-81C4-9763-6CE3-4C07E6BA5F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70" y="2012690"/>
            <a:ext cx="721957" cy="72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5">
            <a:extLst>
              <a:ext uri="{FF2B5EF4-FFF2-40B4-BE49-F238E27FC236}">
                <a16:creationId xmlns:a16="http://schemas.microsoft.com/office/drawing/2014/main" id="{C6F44A19-0318-B8F4-8C57-E209919C68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605" y="1043927"/>
            <a:ext cx="721957" cy="7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">
            <a:extLst>
              <a:ext uri="{FF2B5EF4-FFF2-40B4-BE49-F238E27FC236}">
                <a16:creationId xmlns:a16="http://schemas.microsoft.com/office/drawing/2014/main" id="{BEE936E6-6DE3-9462-2299-BC1E7FACC0E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6" y="5774430"/>
            <a:ext cx="362209" cy="36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5">
            <a:extLst>
              <a:ext uri="{FF2B5EF4-FFF2-40B4-BE49-F238E27FC236}">
                <a16:creationId xmlns:a16="http://schemas.microsoft.com/office/drawing/2014/main" id="{12AEA48B-2C9C-C059-461D-383A1468B4D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80" y="3548440"/>
            <a:ext cx="722823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F012E5C3-80B1-4960-F17E-F7B424538F2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55" y="372943"/>
            <a:ext cx="360881" cy="36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7">
            <a:extLst>
              <a:ext uri="{FF2B5EF4-FFF2-40B4-BE49-F238E27FC236}">
                <a16:creationId xmlns:a16="http://schemas.microsoft.com/office/drawing/2014/main" id="{5800EB23-1C1E-59D0-D5A4-2C211E26B38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462" y="772442"/>
            <a:ext cx="719635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9">
            <a:extLst>
              <a:ext uri="{FF2B5EF4-FFF2-40B4-BE49-F238E27FC236}">
                <a16:creationId xmlns:a16="http://schemas.microsoft.com/office/drawing/2014/main" id="{D01A5344-4162-A406-5489-EA21CA39F71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96" y="692325"/>
            <a:ext cx="726007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15C00B8-505C-B3DD-B4CD-0BA4FB96A9C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568720" y="154108"/>
            <a:ext cx="722823" cy="7228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98" name="Picture 33">
            <a:extLst>
              <a:ext uri="{FF2B5EF4-FFF2-40B4-BE49-F238E27FC236}">
                <a16:creationId xmlns:a16="http://schemas.microsoft.com/office/drawing/2014/main" id="{FB8E8C15-AC7C-A1A4-2393-000E7F0D9C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94" y="2197073"/>
            <a:ext cx="722823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E9B6EA5-8576-4A1F-BFAD-53AC67C301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95530" y="653745"/>
            <a:ext cx="359448" cy="36141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1DE6CDE-8CEF-FFD0-7361-9B94DAD9724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66998" y="2848563"/>
            <a:ext cx="361412" cy="36141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92ABF79-B5A0-7FA8-D575-DE824CEDF0B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-714710" y="2931465"/>
            <a:ext cx="542117" cy="54211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CD0FFF0-07B1-9281-A50B-DDCDBD9E217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46934" y="5398153"/>
            <a:ext cx="903529" cy="90352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9FA505E-7AF3-9E59-D1DD-538487BF54E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646182" y="3165040"/>
            <a:ext cx="543185" cy="54211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298C9F3-CD43-BCAF-E300-7C49825DEC3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94006" y="-259218"/>
            <a:ext cx="722823" cy="72282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AF5DEA5-C312-99B6-2710-2168D6D6CD3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052659" y="6439174"/>
            <a:ext cx="365383" cy="36141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4AB75BB2-5ABE-DA40-373E-721DED3F41B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415124" y="1629740"/>
            <a:ext cx="722823" cy="7228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23BDA73-0B0D-3C81-A5AD-AE7E2C7989B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57730" y="4675330"/>
            <a:ext cx="722823" cy="722823"/>
          </a:xfrm>
          <a:prstGeom prst="rect">
            <a:avLst/>
          </a:prstGeom>
        </p:spPr>
      </p:pic>
      <p:pic>
        <p:nvPicPr>
          <p:cNvPr id="108" name="Picture 8">
            <a:extLst>
              <a:ext uri="{FF2B5EF4-FFF2-40B4-BE49-F238E27FC236}">
                <a16:creationId xmlns:a16="http://schemas.microsoft.com/office/drawing/2014/main" id="{4482BFDE-8C25-64D0-D926-82BAA2C1C9B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88" y="411030"/>
            <a:ext cx="736641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4754F7E-34EC-1F31-22AD-52CD56439E0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108941" y="1863689"/>
            <a:ext cx="722823" cy="7228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0" name="Picture 5">
            <a:extLst>
              <a:ext uri="{FF2B5EF4-FFF2-40B4-BE49-F238E27FC236}">
                <a16:creationId xmlns:a16="http://schemas.microsoft.com/office/drawing/2014/main" id="{5239D2BA-A6C9-F2C9-571B-1A8E916801E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59" y="1373107"/>
            <a:ext cx="366188" cy="36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4840735-22CB-BB78-B149-82BEA9CF6EE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920751" y="4427109"/>
            <a:ext cx="722823" cy="72282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14C2FBB-8C24-A46C-BCA0-58655B4BB28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857559" y="3487484"/>
            <a:ext cx="722823" cy="72282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B0645B7-AF0B-0154-AD45-DFFB483E273F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463839" y="4369003"/>
            <a:ext cx="363821" cy="36141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9D0CC8E-43F9-3B76-D477-D315D2890DA3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315444" y="2567981"/>
            <a:ext cx="722823" cy="72282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15A5031-45D3-74DC-B7E3-E40522AA7E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29984" y="1199462"/>
            <a:ext cx="722823" cy="7228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16" name="Title 7">
            <a:extLst>
              <a:ext uri="{FF2B5EF4-FFF2-40B4-BE49-F238E27FC236}">
                <a16:creationId xmlns:a16="http://schemas.microsoft.com/office/drawing/2014/main" id="{DC5CB651-40B3-7176-6327-A57DFCCB2C4F}"/>
              </a:ext>
            </a:extLst>
          </p:cNvPr>
          <p:cNvSpPr txBox="1">
            <a:spLocks/>
          </p:cNvSpPr>
          <p:nvPr/>
        </p:nvSpPr>
        <p:spPr>
          <a:xfrm>
            <a:off x="3663608" y="150344"/>
            <a:ext cx="10228422" cy="6699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9000" rtl="0" eaLnBrk="1" latinLnBrk="0" hangingPunct="1">
              <a:spcBef>
                <a:spcPct val="0"/>
              </a:spcBef>
              <a:buNone/>
              <a:defRPr sz="4417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GB" sz="7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7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dhiphy.org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endParaRPr lang="en-US" sz="2400" b="0" i="0" u="none" strike="noStrike" dirty="0">
              <a:solidFill>
                <a:srgbClr val="CFCDCD"/>
              </a:solidFill>
              <a:effectLst/>
              <a:latin typeface="Cambria" panose="02040503050406030204" pitchFamily="18" charset="0"/>
            </a:endParaRPr>
          </a:p>
          <a:p>
            <a:r>
              <a:rPr lang="en-US" sz="2400" b="0" i="0" u="none" strike="noStrike" dirty="0">
                <a:solidFill>
                  <a:srgbClr val="CFCDCD"/>
                </a:solidFill>
                <a:effectLst/>
                <a:latin typeface="Cambria" panose="02040503050406030204" pitchFamily="18" charset="0"/>
              </a:rPr>
              <a:t>A n</a:t>
            </a:r>
            <a:r>
              <a:rPr lang="en-US" sz="2400" b="0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</a:rPr>
              <a:t>e</a:t>
            </a:r>
            <a:r>
              <a:rPr lang="en-US" sz="2400" b="0" i="0" u="none" strike="noStrike" dirty="0">
                <a:solidFill>
                  <a:srgbClr val="CFCDCD"/>
                </a:solidFill>
                <a:effectLst/>
                <a:latin typeface="Cambria" panose="02040503050406030204" pitchFamily="18" charset="0"/>
              </a:rPr>
              <a:t>w digital tool to study </a:t>
            </a:r>
          </a:p>
          <a:p>
            <a:r>
              <a:rPr lang="en-US" sz="2400" b="0" i="0" u="none" strike="noStrike" dirty="0">
                <a:solidFill>
                  <a:srgbClr val="CFCDCD"/>
                </a:solidFill>
                <a:effectLst/>
                <a:latin typeface="Cambria" panose="02040503050406030204" pitchFamily="18" charset="0"/>
              </a:rPr>
              <a:t>philosophy and its history</a:t>
            </a:r>
          </a:p>
          <a:p>
            <a:br>
              <a:rPr lang="en-US" sz="2400" dirty="0">
                <a:solidFill>
                  <a:srgbClr val="CFCDCD"/>
                </a:solidFill>
                <a:latin typeface="Cambria" panose="02040503050406030204" pitchFamily="18" charset="0"/>
              </a:rPr>
            </a:br>
            <a:endParaRPr lang="en-NL" dirty="0">
              <a:solidFill>
                <a:srgbClr val="CFCDCD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endParaRPr lang="en-NL" dirty="0">
              <a:solidFill>
                <a:srgbClr val="CFCDCD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Gr</a:t>
            </a:r>
            <a:r>
              <a:rPr lang="en-US" sz="1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gor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Bös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Claudia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Cristalli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1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ssel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Dank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rs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(DRS, 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Fons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D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wulf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(HKUST/Tilburg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Ties van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G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m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rt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Nina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IJd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ns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(Tilburg University)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Eug</a:t>
            </a:r>
            <a:r>
              <a:rPr lang="en-US" sz="1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nio 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1600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 err="1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trovich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(University of Turin)</a:t>
            </a:r>
          </a:p>
          <a:p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Sander Verha</a:t>
            </a:r>
            <a:r>
              <a:rPr lang="en-US" sz="1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1600" b="0" i="0" dirty="0">
                <a:solidFill>
                  <a:srgbClr val="CFCDCD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gh (Tilburg University)</a:t>
            </a:r>
          </a:p>
          <a:p>
            <a:endParaRPr lang="en-US" sz="1600" dirty="0">
              <a:solidFill>
                <a:srgbClr val="CFCDCD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CFCDCD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Deutscher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Kongress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 für Philosophie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Georgia" panose="02040502050405020303"/>
                <a:ea typeface="+mn-ea"/>
                <a:cs typeface="+mn-cs"/>
              </a:rPr>
              <a:t>Münster, 24.9.2024</a:t>
            </a:r>
          </a:p>
          <a:p>
            <a:endParaRPr lang="en-US" sz="1400" b="0" i="0" dirty="0">
              <a:solidFill>
                <a:srgbClr val="111111"/>
              </a:solidFill>
              <a:effectLst/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NL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B3516F4-0CD9-C948-E225-04D0B1634179}"/>
              </a:ext>
            </a:extLst>
          </p:cNvPr>
          <p:cNvCxnSpPr>
            <a:cxnSpLocks/>
          </p:cNvCxnSpPr>
          <p:nvPr/>
        </p:nvCxnSpPr>
        <p:spPr>
          <a:xfrm>
            <a:off x="3141359" y="6235416"/>
            <a:ext cx="1118377" cy="195426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22D5428-76B5-7BC8-F05E-5F2C27046503}"/>
              </a:ext>
            </a:extLst>
          </p:cNvPr>
          <p:cNvCxnSpPr>
            <a:cxnSpLocks/>
          </p:cNvCxnSpPr>
          <p:nvPr/>
        </p:nvCxnSpPr>
        <p:spPr>
          <a:xfrm flipH="1">
            <a:off x="4463839" y="5849917"/>
            <a:ext cx="1116543" cy="966470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2F78EBC-83C5-52F5-4845-35FE08BD428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237588" y="5527319"/>
            <a:ext cx="722823" cy="72282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F5C5757-D696-281D-BD78-1469B77AB4A8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925317" y="6064586"/>
            <a:ext cx="1084234" cy="1084234"/>
          </a:xfrm>
          <a:prstGeom prst="rect">
            <a:avLst/>
          </a:prstGeom>
        </p:spPr>
      </p:pic>
      <p:pic>
        <p:nvPicPr>
          <p:cNvPr id="121" name="Picture 5">
            <a:extLst>
              <a:ext uri="{FF2B5EF4-FFF2-40B4-BE49-F238E27FC236}">
                <a16:creationId xmlns:a16="http://schemas.microsoft.com/office/drawing/2014/main" id="{8FD1EB2E-867B-696A-34C4-31F9F05BD98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" y="1787796"/>
            <a:ext cx="542117" cy="54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7776255-7917-B318-1948-2FF091FA6335}"/>
              </a:ext>
            </a:extLst>
          </p:cNvPr>
          <p:cNvCxnSpPr>
            <a:cxnSpLocks/>
          </p:cNvCxnSpPr>
          <p:nvPr/>
        </p:nvCxnSpPr>
        <p:spPr>
          <a:xfrm>
            <a:off x="-3124231" y="-1499265"/>
            <a:ext cx="4310971" cy="2104818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831B55F3-7C62-277B-2938-554B3424B2A6}"/>
              </a:ext>
            </a:extLst>
          </p:cNvPr>
          <p:cNvPicPr>
            <a:picLocks noChangeAspect="1"/>
          </p:cNvPicPr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-309481" y="-351236"/>
            <a:ext cx="722823" cy="72282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85DA5C36-2B5A-29C8-632E-441AA542E901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00014" y="90624"/>
            <a:ext cx="722823" cy="722823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1FCB88D-3A7C-F571-2A5A-44864C16BBF4}"/>
              </a:ext>
            </a:extLst>
          </p:cNvPr>
          <p:cNvCxnSpPr>
            <a:cxnSpLocks/>
          </p:cNvCxnSpPr>
          <p:nvPr/>
        </p:nvCxnSpPr>
        <p:spPr>
          <a:xfrm flipH="1">
            <a:off x="2266395" y="6013927"/>
            <a:ext cx="214853" cy="1134893"/>
          </a:xfrm>
          <a:prstGeom prst="line">
            <a:avLst/>
          </a:prstGeom>
          <a:ln>
            <a:solidFill>
              <a:schemeClr val="accent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6EB261-586A-97DC-80A2-3775F4F93377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143109" y="5334342"/>
            <a:ext cx="1084234" cy="108423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5638993-E63C-024F-DA32-8CE530907203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006847" y="652242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4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3670-F55D-CC65-9326-B91D8800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dhiphy.org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CEB1-8137-2F49-C1CE-877CF7DE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edhiphy database is now available as a a web-application. This allows you to:</a:t>
            </a:r>
          </a:p>
          <a:p>
            <a:pPr lvl="1"/>
            <a:r>
              <a:rPr lang="en-GB" dirty="0"/>
              <a:t>Inspect individual philosophers</a:t>
            </a:r>
          </a:p>
          <a:p>
            <a:pPr lvl="1"/>
            <a:r>
              <a:rPr lang="en-GB" dirty="0"/>
              <a:t>Study aggregate mentions over periods</a:t>
            </a:r>
          </a:p>
          <a:p>
            <a:pPr lvl="1"/>
            <a:r>
              <a:rPr lang="en-GB" dirty="0"/>
              <a:t>Inspect the co-mention links between philosophers</a:t>
            </a:r>
          </a:p>
          <a:p>
            <a:pPr lvl="1"/>
            <a:r>
              <a:rPr lang="en-GB" dirty="0"/>
              <a:t>Search the extracted mentions</a:t>
            </a:r>
          </a:p>
          <a:p>
            <a:pPr lvl="1"/>
            <a:r>
              <a:rPr lang="en-GB" dirty="0"/>
              <a:t>Create custom network plots</a:t>
            </a:r>
          </a:p>
          <a:p>
            <a:pPr lvl="1"/>
            <a:r>
              <a:rPr lang="en-GB"/>
              <a:t>Submit </a:t>
            </a:r>
            <a:r>
              <a:rPr lang="en-GB" dirty="0"/>
              <a:t>custom SQLite queries</a:t>
            </a:r>
          </a:p>
          <a:p>
            <a:pPr lvl="1"/>
            <a:endParaRPr lang="en-GB" dirty="0"/>
          </a:p>
          <a:p>
            <a:pPr marL="457200" lvl="1" indent="0" algn="ctr">
              <a:buNone/>
            </a:pPr>
            <a:r>
              <a:rPr lang="en-GB" u="sng" dirty="0">
                <a:solidFill>
                  <a:srgbClr val="CFCD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GB" u="sng" dirty="0">
                <a:solidFill>
                  <a:srgbClr val="CFCDC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dhiphy.org</a:t>
            </a:r>
            <a:r>
              <a:rPr lang="en-GB" u="sng" dirty="0">
                <a:solidFill>
                  <a:srgbClr val="CFCD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60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9EF1-69E6-3A2B-42B4-0772AE21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E0A0-C1C2-6A2F-41FD-3DA7A18A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Database design: Eugenio </a:t>
            </a:r>
            <a:r>
              <a:rPr lang="en-GB" dirty="0" err="1"/>
              <a:t>Petrovich</a:t>
            </a:r>
            <a:r>
              <a:rPr lang="en-GB" dirty="0"/>
              <a:t>, University of Turin</a:t>
            </a:r>
          </a:p>
          <a:p>
            <a:r>
              <a:rPr lang="en-GB" dirty="0"/>
              <a:t>Part of ERC &amp; NWO project ‘Exiled Empiricists’: Sander Verhaegh (PI), Claudia </a:t>
            </a:r>
            <a:r>
              <a:rPr lang="en-GB" dirty="0" err="1"/>
              <a:t>Cristalli</a:t>
            </a:r>
            <a:r>
              <a:rPr lang="en-GB" dirty="0"/>
              <a:t>, Fons </a:t>
            </a:r>
            <a:r>
              <a:rPr lang="en-GB" dirty="0" err="1"/>
              <a:t>Dewulf</a:t>
            </a:r>
            <a:r>
              <a:rPr lang="en-GB" dirty="0"/>
              <a:t> (now HKUST), Ties van </a:t>
            </a:r>
            <a:r>
              <a:rPr lang="en-GB" dirty="0" err="1"/>
              <a:t>Germert</a:t>
            </a:r>
            <a:r>
              <a:rPr lang="en-GB" dirty="0"/>
              <a:t>, Nina </a:t>
            </a:r>
            <a:r>
              <a:rPr lang="en-GB" dirty="0" err="1"/>
              <a:t>IJdens</a:t>
            </a:r>
            <a:r>
              <a:rPr lang="en-GB" dirty="0"/>
              <a:t>, Tilburg University</a:t>
            </a:r>
          </a:p>
          <a:p>
            <a:r>
              <a:rPr lang="en-GB" dirty="0"/>
              <a:t>Digital Research support: Wessel </a:t>
            </a:r>
            <a:r>
              <a:rPr lang="en-GB" dirty="0" err="1"/>
              <a:t>Dankers</a:t>
            </a:r>
            <a:r>
              <a:rPr lang="en-GB" dirty="0"/>
              <a:t> (Tilburg)</a:t>
            </a:r>
          </a:p>
        </p:txBody>
      </p:sp>
    </p:spTree>
    <p:extLst>
      <p:ext uri="{BB962C8B-B14F-4D97-AF65-F5344CB8AC3E}">
        <p14:creationId xmlns:p14="http://schemas.microsoft.com/office/powerpoint/2010/main" val="168934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DC49-4D6F-352C-9EC7-E701DBE2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0CECE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5474-C101-85AE-0717-DE06F12D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From Citations to Mentions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Constructing the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database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Application: the history of Logical Empiricism</a:t>
            </a:r>
          </a:p>
          <a:p>
            <a:pPr marL="514350" indent="-514350">
              <a:buAutoNum type="arabicPeriod"/>
            </a:pPr>
            <a:r>
              <a:rPr lang="en-GB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dhiphy.org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65A3-D432-31B1-A478-81E8EBCC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Close reading, but not only close reading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6A163-ADFD-49F9-5D79-9ABAB971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Digital methods for (the history of) philosophy have a promise in at least two respects: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1. Close reading of historical sources has to be selective - how do we select?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2. How do we check the coarse-grained claims of historical narratives?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A6D6E-F206-C056-E4F6-59BB8931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97" y="-45278"/>
            <a:ext cx="5738348" cy="6903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03E23-F15F-DE9B-C304-BD548A72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70" y="425308"/>
            <a:ext cx="71451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7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135A-88BC-8042-6CF1-6A17F6A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Citations to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EFFE-DC47-52C7-595C-FE1898C6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Citation analysis is a key method in quantitative studies of science</a:t>
            </a:r>
          </a:p>
          <a:p>
            <a:r>
              <a:rPr lang="en-GB" dirty="0"/>
              <a:t>(in)famous citation metrics are e.g. the Impact Factor, h-index, etc. But citations have also been used to construct (co-)citation networks</a:t>
            </a:r>
          </a:p>
          <a:p>
            <a:r>
              <a:rPr lang="en-GB" dirty="0"/>
              <a:t>Formalized citations became common in the early 20</a:t>
            </a:r>
            <a:r>
              <a:rPr lang="en-GB" baseline="30000" dirty="0"/>
              <a:t>th</a:t>
            </a:r>
            <a:r>
              <a:rPr lang="en-GB" dirty="0"/>
              <a:t> century – but reference lists remain rare in philosophy until the 1980s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3D2F2A-A209-1773-A3AB-705A212FB3FC}"/>
              </a:ext>
            </a:extLst>
          </p:cNvPr>
          <p:cNvGrpSpPr/>
          <p:nvPr/>
        </p:nvGrpSpPr>
        <p:grpSpPr>
          <a:xfrm>
            <a:off x="1144943" y="5066385"/>
            <a:ext cx="10208857" cy="965339"/>
            <a:chOff x="1144943" y="4557078"/>
            <a:chExt cx="10208857" cy="965339"/>
          </a:xfrm>
        </p:grpSpPr>
        <p:pic>
          <p:nvPicPr>
            <p:cNvPr id="4" name="Immagine 5">
              <a:extLst>
                <a:ext uri="{FF2B5EF4-FFF2-40B4-BE49-F238E27FC236}">
                  <a16:creationId xmlns:a16="http://schemas.microsoft.com/office/drawing/2014/main" id="{D0078C48-3D38-0097-5C6D-C0469191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943" y="4557078"/>
              <a:ext cx="5161180" cy="9233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CasellaDiTesto 13">
              <a:extLst>
                <a:ext uri="{FF2B5EF4-FFF2-40B4-BE49-F238E27FC236}">
                  <a16:creationId xmlns:a16="http://schemas.microsoft.com/office/drawing/2014/main" id="{642306B6-CC97-7F11-ED68-357C44B39525}"/>
                </a:ext>
              </a:extLst>
            </p:cNvPr>
            <p:cNvSpPr txBox="1">
              <a:spLocks/>
            </p:cNvSpPr>
            <p:nvPr/>
          </p:nvSpPr>
          <p:spPr>
            <a:xfrm>
              <a:off x="6429829" y="4599087"/>
              <a:ext cx="4923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CFCDCD"/>
                  </a:solidFill>
                </a:rPr>
                <a:t>Cunningham, T. J. 1896 «</a:t>
              </a:r>
              <a:r>
                <a:rPr lang="en-US" dirty="0">
                  <a:solidFill>
                    <a:srgbClr val="CFCDCD"/>
                  </a:solidFill>
                </a:rPr>
                <a:t>The Utility of Specific Characters</a:t>
              </a:r>
              <a:r>
                <a:rPr lang="it-IT" dirty="0">
                  <a:solidFill>
                    <a:srgbClr val="CFCDCD"/>
                  </a:solidFill>
                </a:rPr>
                <a:t>», </a:t>
              </a:r>
              <a:r>
                <a:rPr lang="it-IT" i="1" dirty="0">
                  <a:solidFill>
                    <a:srgbClr val="CFCDCD"/>
                  </a:solidFill>
                </a:rPr>
                <a:t>Nature </a:t>
              </a:r>
              <a:r>
                <a:rPr lang="it-IT" dirty="0">
                  <a:solidFill>
                    <a:srgbClr val="CFCDCD"/>
                  </a:solidFill>
                </a:rPr>
                <a:t>54 (1396): 295 </a:t>
              </a:r>
              <a:r>
                <a:rPr lang="it-IT" dirty="0">
                  <a:solidFill>
                    <a:srgbClr val="CFCDCD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https://doi.org/10.1038/054295a0</a:t>
              </a:r>
              <a:r>
                <a:rPr lang="it-IT" dirty="0">
                  <a:solidFill>
                    <a:srgbClr val="CFCDCD"/>
                  </a:solidFill>
                </a:rPr>
                <a:t> </a:t>
              </a:r>
              <a:endParaRPr lang="en-US" dirty="0">
                <a:solidFill>
                  <a:srgbClr val="CFCD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9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945D-1205-E2CA-C7B0-903B40E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Citations to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EBB1-6346-6D14-25CD-1B092A891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But philosophers’ practice of referring to other scholars’ work is much older</a:t>
            </a:r>
          </a:p>
        </p:txBody>
      </p:sp>
    </p:spTree>
    <p:extLst>
      <p:ext uri="{BB962C8B-B14F-4D97-AF65-F5344CB8AC3E}">
        <p14:creationId xmlns:p14="http://schemas.microsoft.com/office/powerpoint/2010/main" val="265116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1F354-8F7F-5DC7-520E-CE6EEE83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8" y="1166123"/>
            <a:ext cx="400374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0168A2-4D93-A4E1-47B6-91E02407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341" y="1605354"/>
            <a:ext cx="76531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1F354-8F7F-5DC7-520E-CE6EEE83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8" y="1166123"/>
            <a:ext cx="4003747" cy="6858000"/>
          </a:xfrm>
          <a:prstGeom prst="rect">
            <a:avLst/>
          </a:prstGeom>
        </p:spPr>
      </p:pic>
      <p:sp>
        <p:nvSpPr>
          <p:cNvPr id="4" name="Rettangolo 13">
            <a:extLst>
              <a:ext uri="{FF2B5EF4-FFF2-40B4-BE49-F238E27FC236}">
                <a16:creationId xmlns:a16="http://schemas.microsoft.com/office/drawing/2014/main" id="{7B62D7C8-145B-417A-A667-7D2A59732B2B}"/>
              </a:ext>
            </a:extLst>
          </p:cNvPr>
          <p:cNvSpPr/>
          <p:nvPr/>
        </p:nvSpPr>
        <p:spPr>
          <a:xfrm>
            <a:off x="5459198" y="3176997"/>
            <a:ext cx="636802" cy="16132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9" name="Rettangolo 13">
            <a:extLst>
              <a:ext uri="{FF2B5EF4-FFF2-40B4-BE49-F238E27FC236}">
                <a16:creationId xmlns:a16="http://schemas.microsoft.com/office/drawing/2014/main" id="{F40D1DCD-6ED8-307E-B3B4-CC4F98ED88EE}"/>
              </a:ext>
            </a:extLst>
          </p:cNvPr>
          <p:cNvSpPr/>
          <p:nvPr/>
        </p:nvSpPr>
        <p:spPr>
          <a:xfrm>
            <a:off x="6232230" y="3192448"/>
            <a:ext cx="873243" cy="145877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0" name="Rettangolo 13">
            <a:extLst>
              <a:ext uri="{FF2B5EF4-FFF2-40B4-BE49-F238E27FC236}">
                <a16:creationId xmlns:a16="http://schemas.microsoft.com/office/drawing/2014/main" id="{F68565B7-9151-6B68-E4AE-4AF6EB7D483C}"/>
              </a:ext>
            </a:extLst>
          </p:cNvPr>
          <p:cNvSpPr/>
          <p:nvPr/>
        </p:nvSpPr>
        <p:spPr>
          <a:xfrm>
            <a:off x="4366257" y="3633090"/>
            <a:ext cx="1130264" cy="16132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5" name="Rettangolo 13">
            <a:extLst>
              <a:ext uri="{FF2B5EF4-FFF2-40B4-BE49-F238E27FC236}">
                <a16:creationId xmlns:a16="http://schemas.microsoft.com/office/drawing/2014/main" id="{F0690F55-DD36-FF25-6D43-5D274E569E71}"/>
              </a:ext>
            </a:extLst>
          </p:cNvPr>
          <p:cNvSpPr/>
          <p:nvPr/>
        </p:nvSpPr>
        <p:spPr>
          <a:xfrm>
            <a:off x="7723012" y="2659777"/>
            <a:ext cx="289200" cy="164359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6" name="Rettangolo 13">
            <a:extLst>
              <a:ext uri="{FF2B5EF4-FFF2-40B4-BE49-F238E27FC236}">
                <a16:creationId xmlns:a16="http://schemas.microsoft.com/office/drawing/2014/main" id="{634B894D-0A1C-90F6-53C2-C3D057492DAC}"/>
              </a:ext>
            </a:extLst>
          </p:cNvPr>
          <p:cNvSpPr/>
          <p:nvPr/>
        </p:nvSpPr>
        <p:spPr>
          <a:xfrm>
            <a:off x="4847140" y="3938844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17" name="Rettangolo 13">
            <a:extLst>
              <a:ext uri="{FF2B5EF4-FFF2-40B4-BE49-F238E27FC236}">
                <a16:creationId xmlns:a16="http://schemas.microsoft.com/office/drawing/2014/main" id="{050823BA-86E5-88ED-8A37-7AB3E9074D58}"/>
              </a:ext>
            </a:extLst>
          </p:cNvPr>
          <p:cNvSpPr/>
          <p:nvPr/>
        </p:nvSpPr>
        <p:spPr>
          <a:xfrm>
            <a:off x="5513019" y="3938844"/>
            <a:ext cx="58298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3" name="Rettangolo 13">
            <a:extLst>
              <a:ext uri="{FF2B5EF4-FFF2-40B4-BE49-F238E27FC236}">
                <a16:creationId xmlns:a16="http://schemas.microsoft.com/office/drawing/2014/main" id="{75A5C54C-67E8-5C45-68B4-0F99ACFE469B}"/>
              </a:ext>
            </a:extLst>
          </p:cNvPr>
          <p:cNvSpPr/>
          <p:nvPr/>
        </p:nvSpPr>
        <p:spPr>
          <a:xfrm>
            <a:off x="6542425" y="4233172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6" name="Rettangolo 13">
            <a:extLst>
              <a:ext uri="{FF2B5EF4-FFF2-40B4-BE49-F238E27FC236}">
                <a16:creationId xmlns:a16="http://schemas.microsoft.com/office/drawing/2014/main" id="{0BA5FF79-2584-96FF-1CED-D35B6B452868}"/>
              </a:ext>
            </a:extLst>
          </p:cNvPr>
          <p:cNvSpPr/>
          <p:nvPr/>
        </p:nvSpPr>
        <p:spPr>
          <a:xfrm>
            <a:off x="7208304" y="4233172"/>
            <a:ext cx="58298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8" name="Rettangolo 13">
            <a:extLst>
              <a:ext uri="{FF2B5EF4-FFF2-40B4-BE49-F238E27FC236}">
                <a16:creationId xmlns:a16="http://schemas.microsoft.com/office/drawing/2014/main" id="{5DD85711-1BB8-3A54-1000-D99C58CAB1F9}"/>
              </a:ext>
            </a:extLst>
          </p:cNvPr>
          <p:cNvSpPr/>
          <p:nvPr/>
        </p:nvSpPr>
        <p:spPr>
          <a:xfrm>
            <a:off x="4527514" y="4939331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29" name="Rettangolo 13">
            <a:extLst>
              <a:ext uri="{FF2B5EF4-FFF2-40B4-BE49-F238E27FC236}">
                <a16:creationId xmlns:a16="http://schemas.microsoft.com/office/drawing/2014/main" id="{A779A6C9-96A6-8D8F-E3BC-6B2A376A2239}"/>
              </a:ext>
            </a:extLst>
          </p:cNvPr>
          <p:cNvSpPr/>
          <p:nvPr/>
        </p:nvSpPr>
        <p:spPr>
          <a:xfrm>
            <a:off x="4480607" y="6377260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sp>
        <p:nvSpPr>
          <p:cNvPr id="30" name="Rettangolo 13">
            <a:extLst>
              <a:ext uri="{FF2B5EF4-FFF2-40B4-BE49-F238E27FC236}">
                <a16:creationId xmlns:a16="http://schemas.microsoft.com/office/drawing/2014/main" id="{8C9438E8-A556-1A1D-1848-4FB5E09C0906}"/>
              </a:ext>
            </a:extLst>
          </p:cNvPr>
          <p:cNvSpPr/>
          <p:nvPr/>
        </p:nvSpPr>
        <p:spPr>
          <a:xfrm>
            <a:off x="5062802" y="6369228"/>
            <a:ext cx="384511" cy="134634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9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168A2-4D93-A4E1-47B6-91E02407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341" y="1605354"/>
            <a:ext cx="76531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2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 - Dar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POS_presentation.pptx" id="{9D888E63-C5C5-C74D-A2E4-F696334647FB}" vid="{0164DD8F-EE8C-3949-A364-146183F1B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805</Words>
  <Application>Microsoft Macintosh PowerPoint</Application>
  <PresentationFormat>Widescreen</PresentationFormat>
  <Paragraphs>215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Cambria</vt:lpstr>
      <vt:lpstr>Georgia</vt:lpstr>
      <vt:lpstr>Lucida Console</vt:lpstr>
      <vt:lpstr>Office Theme</vt:lpstr>
      <vt:lpstr>Introducing edhiphy.org: a new tool for the history of philosophy</vt:lpstr>
      <vt:lpstr>PowerPoint Presentation</vt:lpstr>
      <vt:lpstr>Joint Work</vt:lpstr>
      <vt:lpstr>Outline</vt:lpstr>
      <vt:lpstr>Close reading, but not only close reading</vt:lpstr>
      <vt:lpstr>From Citations to Mentions</vt:lpstr>
      <vt:lpstr>From Citations to Mentions</vt:lpstr>
      <vt:lpstr>PowerPoint Presentation</vt:lpstr>
      <vt:lpstr>PowerPoint Presentation</vt:lpstr>
      <vt:lpstr>PowerPoint Presentation</vt:lpstr>
      <vt:lpstr>From Citations to Mentions</vt:lpstr>
      <vt:lpstr>Constructing the edhiphy database</vt:lpstr>
      <vt:lpstr>Constructing the edhiphy database</vt:lpstr>
      <vt:lpstr> Constructing the edhiphy database</vt:lpstr>
      <vt:lpstr>Constructing the edhiphy database</vt:lpstr>
      <vt:lpstr>Constructing the edhiphy database</vt:lpstr>
      <vt:lpstr>Application: the history of Logical Empiricism</vt:lpstr>
      <vt:lpstr>PowerPoint Presentation</vt:lpstr>
      <vt:lpstr>PowerPoint Presentation</vt:lpstr>
      <vt:lpstr>edhiphy.org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Gregor Bös</dc:creator>
  <cp:lastModifiedBy>Gregor Bös</cp:lastModifiedBy>
  <cp:revision>50</cp:revision>
  <dcterms:created xsi:type="dcterms:W3CDTF">2024-09-24T08:18:43Z</dcterms:created>
  <dcterms:modified xsi:type="dcterms:W3CDTF">2024-09-24T14:50:54Z</dcterms:modified>
</cp:coreProperties>
</file>